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1"/>
  </p:notes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2" r:id="rId15"/>
    <p:sldId id="321" r:id="rId16"/>
    <p:sldId id="323" r:id="rId17"/>
    <p:sldId id="327" r:id="rId18"/>
    <p:sldId id="325" r:id="rId19"/>
    <p:sldId id="326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8" autoAdjust="0"/>
    <p:restoredTop sz="94662" autoAdjust="0"/>
  </p:normalViewPr>
  <p:slideViewPr>
    <p:cSldViewPr>
      <p:cViewPr>
        <p:scale>
          <a:sx n="75" d="100"/>
          <a:sy n="75" d="100"/>
        </p:scale>
        <p:origin x="-990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46" y="-10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01D23-18B4-4E24-9CA7-60B6F2BECCC6}" type="datetimeFigureOut">
              <a:rPr lang="en-ZA" smtClean="0"/>
              <a:t>2014/07/28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5B2EC-BD15-4063-A32E-94442B5B1D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1595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5B2EC-BD15-4063-A32E-94442B5B1D2A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254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0D5864-2EB3-4A1E-92BD-7D25B6ABFF40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F58A2D-A4B6-48E2-ACF6-C834877FA3E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83058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r>
              <a:rPr lang="en-US" sz="5300" dirty="0" smtClean="0">
                <a:effectLst/>
                <a:latin typeface="Century Gothic"/>
                <a:cs typeface="Times New Roman"/>
              </a:rPr>
              <a:t>SKILLS FOR EMPLOYABILITY</a:t>
            </a:r>
            <a:r>
              <a:rPr lang="en-US" sz="4400" dirty="0" smtClean="0">
                <a:effectLst/>
                <a:latin typeface="Century Gothic"/>
                <a:cs typeface="Times New Roman"/>
              </a:rPr>
              <a:t/>
            </a:r>
            <a:br>
              <a:rPr lang="en-US" sz="4400" dirty="0" smtClean="0">
                <a:effectLst/>
                <a:latin typeface="Century Gothic"/>
                <a:cs typeface="Times New Roman"/>
              </a:rPr>
            </a:br>
            <a:r>
              <a:rPr lang="en-US" sz="4400" dirty="0" smtClean="0">
                <a:effectLst/>
                <a:latin typeface="Century Gothic"/>
                <a:cs typeface="Times New Roman"/>
              </a:rPr>
              <a:t>CONFERENCE</a:t>
            </a:r>
            <a:br>
              <a:rPr lang="en-US" sz="4400" dirty="0" smtClean="0">
                <a:effectLst/>
                <a:latin typeface="Century Gothic"/>
                <a:cs typeface="Times New Roman"/>
              </a:rPr>
            </a:br>
            <a:r>
              <a:rPr lang="en-US" sz="6000" dirty="0" smtClean="0">
                <a:effectLst/>
                <a:latin typeface="Century Gothic"/>
                <a:ea typeface="Times New Roman"/>
                <a:cs typeface="Times New Roman"/>
              </a:rPr>
              <a:t/>
            </a:r>
            <a:br>
              <a:rPr lang="en-US" sz="6000" dirty="0" smtClean="0">
                <a:effectLst/>
                <a:latin typeface="Century Gothic"/>
                <a:ea typeface="Times New Roman"/>
                <a:cs typeface="Times New Roman"/>
              </a:rPr>
            </a:br>
            <a:r>
              <a:rPr lang="en-US" sz="6000" dirty="0" smtClean="0">
                <a:effectLst/>
                <a:latin typeface="Century Gothic"/>
                <a:ea typeface="Times New Roman"/>
                <a:cs typeface="Times New Roman"/>
              </a:rPr>
              <a:t> </a:t>
            </a:r>
            <a:r>
              <a:rPr lang="en-US" sz="6000" dirty="0">
                <a:effectLst/>
                <a:latin typeface="Century Gothic"/>
                <a:ea typeface="Times New Roman"/>
                <a:cs typeface="Times New Roman"/>
              </a:rPr>
              <a:t/>
            </a:r>
            <a:br>
              <a:rPr lang="en-US" sz="6000" dirty="0">
                <a:effectLst/>
                <a:latin typeface="Century Gothic"/>
                <a:ea typeface="Times New Roman"/>
                <a:cs typeface="Times New Roman"/>
              </a:rPr>
            </a:br>
            <a:r>
              <a:rPr lang="en-US" sz="6000" dirty="0" smtClean="0">
                <a:effectLst/>
                <a:latin typeface="Century Gothic"/>
                <a:ea typeface="Times New Roman"/>
                <a:cs typeface="Times New Roman"/>
              </a:rPr>
              <a:t> 17 JULY 2014</a:t>
            </a:r>
            <a: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  <a:t/>
            </a:r>
            <a:br>
              <a:rPr lang="en-ZA" sz="6000" dirty="0" smtClean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362200"/>
            <a:ext cx="7467600" cy="4038600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       </a:t>
            </a:r>
          </a:p>
          <a:p>
            <a:pPr algn="ctr"/>
            <a:endParaRPr lang="en-US" dirty="0"/>
          </a:p>
          <a:p>
            <a:pPr marR="0" lvl="0" algn="l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ZA" b="1" dirty="0" smtClean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                       </a:t>
            </a:r>
            <a:endParaRPr lang="en-ZA" b="1" dirty="0">
              <a:solidFill>
                <a:srgbClr val="002060"/>
              </a:solidFill>
              <a:latin typeface="Lucida Sans" pitchFamily="34" charset="0"/>
              <a:ea typeface="Calibri" pitchFamily="34" charset="0"/>
              <a:cs typeface="Microsoft Sans Serif" pitchFamily="34" charset="0"/>
            </a:endParaRPr>
          </a:p>
          <a:p>
            <a:pPr marR="0" lvl="0" algn="l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ZA" b="1" dirty="0">
              <a:solidFill>
                <a:srgbClr val="002060"/>
              </a:solidFill>
              <a:latin typeface="Lucida Sans" pitchFamily="34" charset="0"/>
              <a:ea typeface="Calibri" pitchFamily="34" charset="0"/>
              <a:cs typeface="Microsoft Sans Serif" pitchFamily="34" charset="0"/>
            </a:endParaRPr>
          </a:p>
          <a:p>
            <a:pPr marR="0" lvl="0" algn="l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ZA" b="1" dirty="0" smtClean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	SEDIBENG </a:t>
            </a:r>
            <a:r>
              <a:rPr lang="en-ZA" b="1" dirty="0" smtClean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COLLEGE      </a:t>
            </a:r>
            <a:r>
              <a:rPr lang="en-GB" sz="1400" dirty="0" smtClean="0"/>
              <a:t>International </a:t>
            </a:r>
            <a:r>
              <a:rPr lang="en-GB" sz="1400" dirty="0"/>
              <a:t>Skills </a:t>
            </a:r>
            <a:r>
              <a:rPr lang="en-GB" sz="1400" dirty="0" smtClean="0"/>
              <a:t>	Partnerships					</a:t>
            </a:r>
            <a:r>
              <a:rPr lang="en-GB" sz="1400" smtClean="0"/>
              <a:t>	</a:t>
            </a:r>
            <a:endParaRPr lang="en-ZA" sz="1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R="0" lvl="0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ZA" sz="1000" b="1" dirty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  </a:t>
            </a:r>
            <a:r>
              <a:rPr lang="en-ZA" sz="1000" b="1" dirty="0" smtClean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	 </a:t>
            </a:r>
            <a:r>
              <a:rPr lang="en-ZA" sz="1000" b="1" dirty="0">
                <a:solidFill>
                  <a:srgbClr val="002060"/>
                </a:solidFill>
                <a:latin typeface="Lucida Sans" pitchFamily="34" charset="0"/>
                <a:ea typeface="Calibri" pitchFamily="34" charset="0"/>
                <a:cs typeface="Microsoft Sans Serif" pitchFamily="34" charset="0"/>
              </a:rPr>
              <a:t>for FURTHER EDUCATION &amp; TRAINING</a:t>
            </a:r>
            <a:endParaRPr lang="en-ZA" sz="7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R="0" lvl="0" algn="l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ZA" sz="1400" b="1" dirty="0">
                <a:solidFill>
                  <a:srgbClr val="002060"/>
                </a:solidFill>
                <a:latin typeface="Lucida Handwriting" pitchFamily="66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en-ZA" sz="1400" b="1" dirty="0" smtClean="0">
                <a:solidFill>
                  <a:srgbClr val="002060"/>
                </a:solidFill>
                <a:latin typeface="Lucida Handwriting" pitchFamily="66" charset="0"/>
                <a:ea typeface="Calibri" pitchFamily="34" charset="0"/>
                <a:cs typeface="Times New Roman" pitchFamily="18" charset="0"/>
              </a:rPr>
              <a:t>	 </a:t>
            </a:r>
            <a:r>
              <a:rPr lang="en-ZA" sz="1200" b="1" dirty="0">
                <a:solidFill>
                  <a:srgbClr val="002060"/>
                </a:solidFill>
                <a:latin typeface="Lucida Handwriting" pitchFamily="66" charset="0"/>
                <a:ea typeface="Calibri" pitchFamily="34" charset="0"/>
                <a:cs typeface="Times New Roman" pitchFamily="18" charset="0"/>
              </a:rPr>
              <a:t>“</a:t>
            </a:r>
            <a:r>
              <a:rPr lang="en-ZA" sz="1200" b="1" i="1" dirty="0">
                <a:solidFill>
                  <a:srgbClr val="002060"/>
                </a:solidFill>
                <a:latin typeface="Lucida Handwriting" pitchFamily="66" charset="0"/>
                <a:ea typeface="Calibri" pitchFamily="34" charset="0"/>
                <a:cs typeface="Times New Roman" pitchFamily="18" charset="0"/>
              </a:rPr>
              <a:t>GROW WITH THE FLOW</a:t>
            </a:r>
            <a:endParaRPr lang="en-US" dirty="0" smtClean="0"/>
          </a:p>
        </p:txBody>
      </p:sp>
      <p:pic>
        <p:nvPicPr>
          <p:cNvPr id="4" name="Content Placeholder 3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244975"/>
            <a:ext cx="943495" cy="8478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5151524"/>
            <a:ext cx="2286000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Sedibeng-Harrow </a:t>
            </a:r>
            <a:r>
              <a:rPr lang="en-ZA" dirty="0"/>
              <a:t>partnership was awarded the </a:t>
            </a:r>
            <a:r>
              <a:rPr lang="en-ZA" i="1" dirty="0">
                <a:solidFill>
                  <a:srgbClr val="FF0000"/>
                </a:solidFill>
              </a:rPr>
              <a:t>International New Skills Partnership of the Year Award </a:t>
            </a:r>
            <a:r>
              <a:rPr lang="en-ZA" dirty="0"/>
              <a:t>for 2013 at the British Council </a:t>
            </a:r>
            <a:r>
              <a:rPr lang="en-ZA" i="1" dirty="0"/>
              <a:t>Bringing Home the Learning</a:t>
            </a:r>
            <a:r>
              <a:rPr lang="en-ZA" dirty="0"/>
              <a:t> seminar in Morocco in November </a:t>
            </a:r>
            <a:r>
              <a:rPr lang="en-ZA" dirty="0" smtClean="0"/>
              <a:t>2013.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/>
              <a:t>Sedibeng established links with Tunisian TVET </a:t>
            </a:r>
            <a:r>
              <a:rPr lang="en-ZA" dirty="0" smtClean="0"/>
              <a:t>colleges </a:t>
            </a:r>
            <a:r>
              <a:rPr lang="en-ZA" dirty="0"/>
              <a:t>at the </a:t>
            </a:r>
            <a:r>
              <a:rPr lang="en-ZA" dirty="0" smtClean="0"/>
              <a:t>event.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47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Sedibeng </a:t>
            </a:r>
            <a:r>
              <a:rPr lang="en-ZA" dirty="0"/>
              <a:t>partnered with a local South African provider, </a:t>
            </a:r>
            <a:r>
              <a:rPr lang="en-ZA" dirty="0" err="1"/>
              <a:t>Maccauvlei</a:t>
            </a:r>
            <a:r>
              <a:rPr lang="en-ZA" dirty="0"/>
              <a:t> Learning Academy, to roll-out a pilot of the UK </a:t>
            </a:r>
            <a:r>
              <a:rPr lang="en-ZA" dirty="0" smtClean="0"/>
              <a:t>Enterprise Passport Toolkit to </a:t>
            </a:r>
            <a:r>
              <a:rPr lang="en-ZA" dirty="0"/>
              <a:t>20 of its business studies </a:t>
            </a:r>
            <a:r>
              <a:rPr lang="en-ZA" dirty="0" smtClean="0"/>
              <a:t>students. </a:t>
            </a:r>
          </a:p>
          <a:p>
            <a:r>
              <a:rPr lang="en-ZA" dirty="0" err="1" smtClean="0"/>
              <a:t>Maccauvlei</a:t>
            </a:r>
            <a:r>
              <a:rPr lang="en-ZA" dirty="0" smtClean="0"/>
              <a:t> </a:t>
            </a:r>
            <a:r>
              <a:rPr lang="en-ZA" dirty="0"/>
              <a:t>sponsored the project.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0589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Coaching </a:t>
            </a:r>
            <a:r>
              <a:rPr lang="en-ZA" dirty="0"/>
              <a:t>and mentoring links between the project leads at Harrow and Sedibeng were established.</a:t>
            </a:r>
          </a:p>
        </p:txBody>
      </p:sp>
    </p:spTree>
    <p:extLst>
      <p:ext uri="{BB962C8B-B14F-4D97-AF65-F5344CB8AC3E}">
        <p14:creationId xmlns:p14="http://schemas.microsoft.com/office/powerpoint/2010/main" val="428118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Received coaching on existing business development opportunities and </a:t>
            </a:r>
            <a:r>
              <a:rPr lang="en-ZA" dirty="0" smtClean="0">
                <a:solidFill>
                  <a:srgbClr val="FF0000"/>
                </a:solidFill>
              </a:rPr>
              <a:t>commercialization</a:t>
            </a:r>
            <a:r>
              <a:rPr lang="en-ZA" dirty="0" smtClean="0"/>
              <a:t> of college facilities in order to support the sustainability of the partnership.</a:t>
            </a:r>
          </a:p>
          <a:p>
            <a:r>
              <a:rPr lang="en-ZA" dirty="0" smtClean="0"/>
              <a:t>Appointed  2 learners who are funded by ETDPSETA.</a:t>
            </a:r>
          </a:p>
          <a:p>
            <a:r>
              <a:rPr lang="en-ZA" dirty="0" smtClean="0"/>
              <a:t>Appointed a programme manager funded by Sedibeng.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189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OBJECTIVES NOT MET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Sedibeng did </a:t>
            </a:r>
            <a:r>
              <a:rPr lang="en-ZA" dirty="0"/>
              <a:t>not have </a:t>
            </a:r>
            <a:r>
              <a:rPr lang="en-ZA" dirty="0" smtClean="0"/>
              <a:t>a UK to SA visit </a:t>
            </a:r>
            <a:r>
              <a:rPr lang="en-ZA" dirty="0"/>
              <a:t>in March 2013 to determine initially feasibility and focus</a:t>
            </a:r>
            <a:r>
              <a:rPr lang="en-ZA" dirty="0" smtClean="0"/>
              <a:t>.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/>
              <a:t>The automotive focus was  not an ideal choice of focus because of processes involved in approval of programmes.</a:t>
            </a:r>
          </a:p>
          <a:p>
            <a:endParaRPr lang="en-ZA" dirty="0" smtClean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124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Sedibeng </a:t>
            </a:r>
            <a:r>
              <a:rPr lang="en-ZA" dirty="0"/>
              <a:t>experienced disruptions during September 2013 due to </a:t>
            </a:r>
            <a:r>
              <a:rPr lang="en-ZA" dirty="0" smtClean="0"/>
              <a:t>an industrial action which took 18 days.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/>
              <a:t>A</a:t>
            </a:r>
            <a:r>
              <a:rPr lang="en-ZA" dirty="0" smtClean="0"/>
              <a:t>utomotive </a:t>
            </a:r>
            <a:r>
              <a:rPr lang="en-ZA" dirty="0"/>
              <a:t>lecturer, who would have played a key role in this project, </a:t>
            </a:r>
            <a:r>
              <a:rPr lang="en-ZA" dirty="0" smtClean="0"/>
              <a:t>retired.</a:t>
            </a:r>
          </a:p>
        </p:txBody>
      </p:sp>
    </p:spTree>
    <p:extLst>
      <p:ext uri="{BB962C8B-B14F-4D97-AF65-F5344CB8AC3E}">
        <p14:creationId xmlns:p14="http://schemas.microsoft.com/office/powerpoint/2010/main" val="7130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Recruitment </a:t>
            </a:r>
            <a:r>
              <a:rPr lang="en-ZA" dirty="0"/>
              <a:t>and selection of a new automotive lecturer could not be undertaken during the </a:t>
            </a:r>
            <a:r>
              <a:rPr lang="en-ZA" dirty="0" smtClean="0"/>
              <a:t>industrial </a:t>
            </a:r>
            <a:r>
              <a:rPr lang="en-ZA" dirty="0"/>
              <a:t>action</a:t>
            </a:r>
            <a:r>
              <a:rPr lang="en-ZA" dirty="0" smtClean="0"/>
              <a:t>.</a:t>
            </a:r>
            <a:endParaRPr lang="en-ZA" dirty="0"/>
          </a:p>
          <a:p>
            <a:r>
              <a:rPr lang="en-ZA" dirty="0"/>
              <a:t>Salary package on offer has not been enough to attract anyone to this position yet as it is a scares and critical </a:t>
            </a:r>
            <a:r>
              <a:rPr lang="en-ZA" dirty="0" smtClean="0"/>
              <a:t>skill</a:t>
            </a:r>
          </a:p>
          <a:p>
            <a:r>
              <a:rPr lang="en-ZA" dirty="0"/>
              <a:t>Changes in staff members at Belfast Met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 smtClean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378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NUMBERS REACHED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027377"/>
              </p:ext>
            </p:extLst>
          </p:nvPr>
        </p:nvGraphicFramePr>
        <p:xfrm>
          <a:off x="304800" y="1981200"/>
          <a:ext cx="8458199" cy="483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1605"/>
                <a:gridCol w="3124680"/>
                <a:gridCol w="2731914"/>
              </a:tblGrid>
              <a:tr h="400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AUDIENCE TYPE</a:t>
                      </a:r>
                      <a:endParaRPr lang="en-ZA" sz="16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SOURCE OR MEANS</a:t>
                      </a:r>
                      <a:endParaRPr lang="en-ZA" sz="1600" b="1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600" b="1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NUMBERS REACHED</a:t>
                      </a:r>
                      <a:endParaRPr lang="en-ZA" sz="1600" b="1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GENERAL PUBLIC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SEDIBENG STER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8000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5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EMPLOYERS OR PARTNERS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IMPERIAL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MACCAUVLEI TRAINING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MITTAL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TSSC/EOH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SASOL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BATSA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6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STUDENTS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LECTURES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100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MINISTRIES OR LEADERS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DHET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99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LECTURERS AND COLLEGE COMMUNITY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COLLEGE ACADEMIC BOARD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COLLEGE COUNCIL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250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5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SKILLS AGENCIES: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ETDP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MERSETA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  MICTSETA</a:t>
                      </a:r>
                      <a:endParaRPr lang="en-ZA" sz="12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0" marR="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3</a:t>
                      </a:r>
                      <a:endParaRPr lang="en-ZA" sz="12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4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ON A POSITIVE NOTE!!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Sedibeng is experiencing </a:t>
            </a:r>
            <a:r>
              <a:rPr lang="en-ZA" dirty="0"/>
              <a:t>increased staff motivation and buy-in </a:t>
            </a:r>
            <a:r>
              <a:rPr lang="en-ZA" dirty="0" smtClean="0"/>
              <a:t>from associates as </a:t>
            </a:r>
            <a:r>
              <a:rPr lang="en-ZA" dirty="0"/>
              <a:t>a result of the </a:t>
            </a:r>
            <a:r>
              <a:rPr lang="en-ZA" dirty="0" smtClean="0"/>
              <a:t>partnership.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61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sz="4800" dirty="0" smtClean="0"/>
          </a:p>
          <a:p>
            <a:pPr marL="0" indent="0">
              <a:buNone/>
            </a:pPr>
            <a:endParaRPr lang="en-ZA" sz="4800" dirty="0"/>
          </a:p>
          <a:p>
            <a:pPr marL="0" indent="0" algn="ctr">
              <a:buNone/>
            </a:pPr>
            <a:r>
              <a:rPr lang="en-ZA" sz="6000" dirty="0" smtClean="0"/>
              <a:t>THANK YOU</a:t>
            </a:r>
            <a:endParaRPr lang="en-ZA" sz="6000" dirty="0"/>
          </a:p>
        </p:txBody>
      </p:sp>
    </p:spTree>
    <p:extLst>
      <p:ext uri="{BB962C8B-B14F-4D97-AF65-F5344CB8AC3E}">
        <p14:creationId xmlns:p14="http://schemas.microsoft.com/office/powerpoint/2010/main" val="21317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en-ZA" sz="6600" dirty="0" smtClean="0"/>
              <a:t>PARTNERSHIP PLAN</a:t>
            </a:r>
            <a:endParaRPr lang="en-ZA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70120"/>
          </a:xfrm>
        </p:spPr>
        <p:txBody>
          <a:bodyPr>
            <a:normAutofit/>
          </a:bodyPr>
          <a:lstStyle/>
          <a:p>
            <a:pPr lvl="0"/>
            <a:r>
              <a:rPr lang="en-ZA" sz="2200" dirty="0"/>
              <a:t>Knowledge transfer, embedding effective strategies for </a:t>
            </a:r>
            <a:r>
              <a:rPr lang="en-ZA" sz="2200" dirty="0">
                <a:solidFill>
                  <a:srgbClr val="FF0000"/>
                </a:solidFill>
              </a:rPr>
              <a:t>employer engagement</a:t>
            </a:r>
            <a:r>
              <a:rPr lang="en-ZA" sz="2200" dirty="0"/>
              <a:t> and developing curricula in the automotive </a:t>
            </a:r>
            <a:r>
              <a:rPr lang="en-ZA" sz="2200" dirty="0" smtClean="0"/>
              <a:t>sector.</a:t>
            </a:r>
            <a:endParaRPr lang="en-ZA" sz="2200" dirty="0"/>
          </a:p>
          <a:p>
            <a:pPr lvl="0"/>
            <a:r>
              <a:rPr lang="en-ZA" sz="2200" dirty="0"/>
              <a:t>Evaluate and improve existing </a:t>
            </a:r>
            <a:r>
              <a:rPr lang="en-ZA" sz="2200" dirty="0">
                <a:solidFill>
                  <a:srgbClr val="FF0000"/>
                </a:solidFill>
              </a:rPr>
              <a:t>quality assurance frameworks</a:t>
            </a:r>
            <a:r>
              <a:rPr lang="en-ZA" sz="2200" dirty="0"/>
              <a:t>, in automotive studies and college wide, resulting in improved </a:t>
            </a:r>
            <a:r>
              <a:rPr lang="en-ZA" sz="2200" dirty="0">
                <a:solidFill>
                  <a:srgbClr val="FF0000"/>
                </a:solidFill>
              </a:rPr>
              <a:t>quality of teaching and </a:t>
            </a:r>
            <a:r>
              <a:rPr lang="en-ZA" sz="2200" dirty="0" smtClean="0">
                <a:solidFill>
                  <a:srgbClr val="FF0000"/>
                </a:solidFill>
              </a:rPr>
              <a:t>learning.</a:t>
            </a:r>
            <a:endParaRPr lang="en-ZA" sz="2200" dirty="0">
              <a:solidFill>
                <a:srgbClr val="FF0000"/>
              </a:solidFill>
            </a:endParaRPr>
          </a:p>
          <a:p>
            <a:pPr lvl="0"/>
            <a:r>
              <a:rPr lang="en-ZA" sz="2200" dirty="0"/>
              <a:t>Foster and build a culture of </a:t>
            </a:r>
            <a:r>
              <a:rPr lang="en-ZA" sz="2200" dirty="0">
                <a:solidFill>
                  <a:srgbClr val="FF0000"/>
                </a:solidFill>
              </a:rPr>
              <a:t>skills competition</a:t>
            </a:r>
            <a:r>
              <a:rPr lang="en-ZA" sz="2200" dirty="0"/>
              <a:t> so that the college is engaged in at least a local level of skills showcase and competition and small business </a:t>
            </a:r>
            <a:r>
              <a:rPr lang="en-ZA" sz="2200" dirty="0" smtClean="0"/>
              <a:t>challenge.</a:t>
            </a:r>
            <a:endParaRPr lang="en-ZA" sz="2200" dirty="0"/>
          </a:p>
          <a:p>
            <a:pPr lvl="0"/>
            <a:r>
              <a:rPr lang="en-ZA" sz="2200" dirty="0"/>
              <a:t>Actively work to become a long-term partnership which is </a:t>
            </a:r>
            <a:r>
              <a:rPr lang="en-ZA" sz="2200" dirty="0">
                <a:solidFill>
                  <a:srgbClr val="FF0000"/>
                </a:solidFill>
              </a:rPr>
              <a:t>sustainable beyond the grant funding phase</a:t>
            </a:r>
            <a:r>
              <a:rPr lang="en-ZA" sz="2200" dirty="0" smtClean="0"/>
              <a:t>.</a:t>
            </a:r>
          </a:p>
          <a:p>
            <a:pPr lvl="0"/>
            <a:r>
              <a:rPr lang="en-ZA" sz="2200" dirty="0" smtClean="0"/>
              <a:t>Develop business units by </a:t>
            </a:r>
            <a:r>
              <a:rPr lang="en-ZA" sz="2200" dirty="0" smtClean="0">
                <a:solidFill>
                  <a:srgbClr val="FF0000"/>
                </a:solidFill>
              </a:rPr>
              <a:t>commercialisin</a:t>
            </a:r>
            <a:r>
              <a:rPr lang="en-ZA" sz="2200" dirty="0" smtClean="0"/>
              <a:t>g existing facilities.</a:t>
            </a:r>
            <a:endParaRPr lang="en-ZA" sz="2200" dirty="0"/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7322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ACHIEVEMENTS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b="1" dirty="0"/>
              <a:t>September </a:t>
            </a:r>
            <a:r>
              <a:rPr lang="en-ZA" b="1" dirty="0" smtClean="0"/>
              <a:t>2013</a:t>
            </a:r>
          </a:p>
          <a:p>
            <a:pPr marL="0" lv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dirty="0" smtClean="0"/>
              <a:t>SA </a:t>
            </a:r>
            <a:r>
              <a:rPr lang="en-ZA" dirty="0"/>
              <a:t>to UK - the Sedibeng Principal, Project Lead and a </a:t>
            </a:r>
            <a:r>
              <a:rPr lang="en-ZA" dirty="0" smtClean="0"/>
              <a:t>Head of Division  </a:t>
            </a:r>
            <a:r>
              <a:rPr lang="en-ZA" dirty="0"/>
              <a:t>visited the UK and met with </a:t>
            </a:r>
            <a:endParaRPr lang="en-ZA" dirty="0" smtClean="0"/>
          </a:p>
          <a:p>
            <a:pPr marL="640080" lvl="2" indent="0">
              <a:buNone/>
            </a:pPr>
            <a:r>
              <a:rPr lang="en-ZA" sz="2400" dirty="0" smtClean="0"/>
              <a:t>Harrow</a:t>
            </a:r>
            <a:r>
              <a:rPr lang="en-ZA" sz="2400" dirty="0"/>
              <a:t>, </a:t>
            </a:r>
            <a:endParaRPr lang="en-ZA" sz="2400" dirty="0" smtClean="0"/>
          </a:p>
          <a:p>
            <a:pPr marL="640080" lvl="2" indent="0">
              <a:buNone/>
            </a:pPr>
            <a:r>
              <a:rPr lang="en-ZA" sz="2400" dirty="0" smtClean="0"/>
              <a:t>Dudley </a:t>
            </a:r>
            <a:r>
              <a:rPr lang="en-ZA" sz="2400" dirty="0"/>
              <a:t>and </a:t>
            </a:r>
            <a:endParaRPr lang="en-ZA" sz="2400" dirty="0" smtClean="0"/>
          </a:p>
          <a:p>
            <a:pPr marL="640080" lvl="2" indent="0">
              <a:buNone/>
            </a:pPr>
            <a:r>
              <a:rPr lang="en-ZA" sz="2400" dirty="0" smtClean="0"/>
              <a:t>Belfast Colleges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9990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 smtClean="0"/>
              <a:t>ACHIEVEMENTS </a:t>
            </a:r>
            <a:r>
              <a:rPr lang="en-ZA" sz="2400" dirty="0" smtClean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ZA" b="1" dirty="0" smtClean="0"/>
          </a:p>
          <a:p>
            <a:pPr lvl="0"/>
            <a:r>
              <a:rPr lang="en-ZA" b="1" dirty="0" smtClean="0"/>
              <a:t>March </a:t>
            </a:r>
            <a:r>
              <a:rPr lang="en-ZA" b="1" dirty="0"/>
              <a:t>2014 </a:t>
            </a:r>
            <a:endParaRPr lang="en-ZA" b="1" dirty="0" smtClean="0"/>
          </a:p>
          <a:p>
            <a:pPr marL="0" lvl="0" indent="0">
              <a:buNone/>
            </a:pPr>
            <a:endParaRPr lang="en-ZA" b="1" dirty="0"/>
          </a:p>
          <a:p>
            <a:pPr marL="0" lvl="0" indent="0">
              <a:buNone/>
            </a:pPr>
            <a:r>
              <a:rPr lang="en-ZA" dirty="0"/>
              <a:t>UK to SA - the UK colleges visited South Africa and trained </a:t>
            </a:r>
            <a:endParaRPr lang="en-ZA" dirty="0" smtClean="0"/>
          </a:p>
          <a:p>
            <a:pPr marL="0" lvl="0" indent="0">
              <a:buNone/>
            </a:pPr>
            <a:r>
              <a:rPr lang="en-ZA" u="sng" dirty="0" smtClean="0"/>
              <a:t>ORBIT</a:t>
            </a:r>
            <a:r>
              <a:rPr lang="en-ZA" dirty="0" smtClean="0"/>
              <a:t> </a:t>
            </a:r>
            <a:r>
              <a:rPr lang="en-ZA" dirty="0"/>
              <a:t>and </a:t>
            </a:r>
            <a:endParaRPr lang="en-ZA" dirty="0" smtClean="0"/>
          </a:p>
          <a:p>
            <a:pPr marL="0" lvl="0" indent="0">
              <a:buNone/>
            </a:pPr>
            <a:r>
              <a:rPr lang="en-ZA" u="sng" dirty="0" smtClean="0"/>
              <a:t>Sedibeng</a:t>
            </a:r>
            <a:r>
              <a:rPr lang="en-ZA" dirty="0" smtClean="0"/>
              <a:t> </a:t>
            </a:r>
            <a:r>
              <a:rPr lang="en-ZA" dirty="0"/>
              <a:t>lecturers in separate sessions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63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ZA" b="1" dirty="0" smtClean="0"/>
          </a:p>
          <a:p>
            <a:pPr lvl="0"/>
            <a:r>
              <a:rPr lang="en-ZA" b="1" dirty="0" smtClean="0"/>
              <a:t>July </a:t>
            </a:r>
            <a:r>
              <a:rPr lang="en-ZA" b="1" dirty="0"/>
              <a:t>2014 </a:t>
            </a:r>
            <a:endParaRPr lang="en-ZA" b="1" dirty="0" smtClean="0"/>
          </a:p>
          <a:p>
            <a:pPr marL="0" lv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dirty="0"/>
              <a:t>UK to SA - final visit for participation in the British Council July Skills Conference and project close-out</a:t>
            </a:r>
          </a:p>
        </p:txBody>
      </p:sp>
    </p:spTree>
    <p:extLst>
      <p:ext uri="{BB962C8B-B14F-4D97-AF65-F5344CB8AC3E}">
        <p14:creationId xmlns:p14="http://schemas.microsoft.com/office/powerpoint/2010/main" val="6461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A competence based training </a:t>
            </a:r>
            <a:r>
              <a:rPr lang="en-ZA" dirty="0"/>
              <a:t>targeting “</a:t>
            </a:r>
            <a:r>
              <a:rPr lang="en-ZA" dirty="0">
                <a:solidFill>
                  <a:srgbClr val="FF0000"/>
                </a:solidFill>
              </a:rPr>
              <a:t>backyard mechanics</a:t>
            </a:r>
            <a:r>
              <a:rPr lang="en-ZA" dirty="0"/>
              <a:t>” has been </a:t>
            </a:r>
            <a:r>
              <a:rPr lang="en-ZA" dirty="0" smtClean="0"/>
              <a:t>identified, </a:t>
            </a:r>
            <a:r>
              <a:rPr lang="en-ZA" dirty="0"/>
              <a:t>and registered by </a:t>
            </a:r>
            <a:r>
              <a:rPr lang="en-ZA" dirty="0" err="1" smtClean="0"/>
              <a:t>merSETA</a:t>
            </a:r>
            <a:r>
              <a:rPr lang="en-ZA" dirty="0" smtClean="0"/>
              <a:t> </a:t>
            </a:r>
            <a:r>
              <a:rPr lang="en-ZA" dirty="0"/>
              <a:t> as a formal credit-bearing Skills Program under the title of </a:t>
            </a:r>
            <a:r>
              <a:rPr lang="en-ZA" i="1" dirty="0"/>
              <a:t>Automotive Systems Maintaining </a:t>
            </a:r>
            <a:r>
              <a:rPr lang="en-ZA" i="1" dirty="0" smtClean="0"/>
              <a:t>Skills</a:t>
            </a:r>
            <a:r>
              <a:rPr lang="en-Z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48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In </a:t>
            </a:r>
            <a:r>
              <a:rPr lang="en-ZA" dirty="0"/>
              <a:t>support of delivery of the programme, lecturers were trained by their UK partners in the area of </a:t>
            </a:r>
            <a:r>
              <a:rPr lang="en-ZA" dirty="0">
                <a:solidFill>
                  <a:srgbClr val="FF0000"/>
                </a:solidFill>
              </a:rPr>
              <a:t>quality assurance</a:t>
            </a:r>
            <a:r>
              <a:rPr lang="en-ZA" dirty="0"/>
              <a:t> for heads of department.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61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r>
              <a:rPr lang="en-ZA" dirty="0" smtClean="0"/>
              <a:t>Partnership </a:t>
            </a:r>
            <a:r>
              <a:rPr lang="en-ZA" dirty="0"/>
              <a:t>with </a:t>
            </a:r>
            <a:r>
              <a:rPr lang="en-ZA" sz="1800" dirty="0"/>
              <a:t>Imperial Technical Training Academy </a:t>
            </a:r>
            <a:r>
              <a:rPr lang="en-ZA" sz="1800" dirty="0" smtClean="0"/>
              <a:t>(ITTA)</a:t>
            </a:r>
          </a:p>
          <a:p>
            <a:pPr marL="0" indent="0">
              <a:buNone/>
            </a:pPr>
            <a:endParaRPr lang="en-ZA" sz="1800" dirty="0" smtClean="0"/>
          </a:p>
          <a:p>
            <a:r>
              <a:rPr lang="en-ZA" dirty="0" smtClean="0"/>
              <a:t>ITTA assisted </a:t>
            </a:r>
            <a:r>
              <a:rPr lang="en-ZA" dirty="0"/>
              <a:t>with the </a:t>
            </a:r>
            <a:r>
              <a:rPr lang="en-ZA" dirty="0">
                <a:solidFill>
                  <a:srgbClr val="FF0000"/>
                </a:solidFill>
              </a:rPr>
              <a:t>layout</a:t>
            </a:r>
            <a:r>
              <a:rPr lang="en-ZA" dirty="0"/>
              <a:t>, </a:t>
            </a:r>
            <a:r>
              <a:rPr lang="en-ZA" dirty="0">
                <a:solidFill>
                  <a:srgbClr val="FF0000"/>
                </a:solidFill>
              </a:rPr>
              <a:t>painting</a:t>
            </a:r>
            <a:r>
              <a:rPr lang="en-ZA" dirty="0"/>
              <a:t> and </a:t>
            </a:r>
            <a:r>
              <a:rPr lang="en-ZA" dirty="0">
                <a:solidFill>
                  <a:srgbClr val="FF0000"/>
                </a:solidFill>
              </a:rPr>
              <a:t>equipping</a:t>
            </a:r>
            <a:r>
              <a:rPr lang="en-ZA" dirty="0"/>
              <a:t> of the automotive </a:t>
            </a:r>
            <a:r>
              <a:rPr lang="en-ZA" dirty="0" smtClean="0"/>
              <a:t>workshop.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Memorandum </a:t>
            </a:r>
            <a:r>
              <a:rPr lang="en-ZA" dirty="0"/>
              <a:t>of Understanding has been signed with </a:t>
            </a:r>
            <a:r>
              <a:rPr lang="en-ZA" dirty="0" smtClean="0"/>
              <a:t>ITTA.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18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ACHIEVEMENTS </a:t>
            </a:r>
            <a:r>
              <a:rPr lang="en-ZA" sz="2400" dirty="0"/>
              <a:t>continued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 smtClean="0"/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smtClean="0">
                <a:solidFill>
                  <a:srgbClr val="FF0000"/>
                </a:solidFill>
              </a:rPr>
              <a:t>Toyota</a:t>
            </a:r>
            <a:r>
              <a:rPr lang="en-ZA" dirty="0" smtClean="0"/>
              <a:t> supports </a:t>
            </a:r>
            <a:r>
              <a:rPr lang="en-ZA" dirty="0"/>
              <a:t>the college informally by providing advisory visits when </a:t>
            </a:r>
            <a:r>
              <a:rPr lang="en-ZA" dirty="0" smtClean="0"/>
              <a:t>requested. 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An </a:t>
            </a:r>
            <a:r>
              <a:rPr lang="en-ZA" dirty="0"/>
              <a:t>agreement was signed with </a:t>
            </a:r>
            <a:r>
              <a:rPr lang="en-ZA" dirty="0">
                <a:solidFill>
                  <a:srgbClr val="FF0000"/>
                </a:solidFill>
              </a:rPr>
              <a:t>ArcelorMittal</a:t>
            </a:r>
            <a:r>
              <a:rPr lang="en-ZA" dirty="0"/>
              <a:t> to train college lecturers on workplace exposure and funds were successfully sourced from the </a:t>
            </a:r>
            <a:r>
              <a:rPr lang="en-ZA" dirty="0" smtClean="0"/>
              <a:t>ETDPSETA.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129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8954</TotalTime>
  <Words>623</Words>
  <Application>Microsoft Office PowerPoint</Application>
  <PresentationFormat>On-screen Show (4:3)</PresentationFormat>
  <Paragraphs>133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                                             SKILLS FOR EMPLOYABILITY CONFERENCE     17 JULY 2014 </vt:lpstr>
      <vt:lpstr>PARTNERSHIP PLAN</vt:lpstr>
      <vt:lpstr>ACHIEVEMENTS</vt:lpstr>
      <vt:lpstr>ACHIEVEMENTS continued</vt:lpstr>
      <vt:lpstr>ACHIEVEMENTS continued</vt:lpstr>
      <vt:lpstr>ACHIEVEMENTS continued</vt:lpstr>
      <vt:lpstr>ACHIEVEMENTS continued</vt:lpstr>
      <vt:lpstr>ACHIEVEMENTS continued</vt:lpstr>
      <vt:lpstr>ACHIEVEMENTS continued</vt:lpstr>
      <vt:lpstr>ACHIEVEMENTS continued</vt:lpstr>
      <vt:lpstr>ACHIEVEMENTS continued</vt:lpstr>
      <vt:lpstr>ACHIEVEMENTS continued</vt:lpstr>
      <vt:lpstr>ACHIEVEMENTS continued</vt:lpstr>
      <vt:lpstr>OBJECTIVES NOT MET</vt:lpstr>
      <vt:lpstr>PowerPoint Presentation</vt:lpstr>
      <vt:lpstr>PowerPoint Presentation</vt:lpstr>
      <vt:lpstr>NUMBERS REACHED</vt:lpstr>
      <vt:lpstr>ON A POSITIVE NOTE!!</vt:lpstr>
      <vt:lpstr>PowerPoint Presentation</vt:lpstr>
    </vt:vector>
  </TitlesOfParts>
  <Company>Sedibeng College For FET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WORKSHOP</dc:title>
  <dc:creator>Jabu Kasinde</dc:creator>
  <cp:lastModifiedBy>Doric Sithole (South Africa)</cp:lastModifiedBy>
  <cp:revision>107</cp:revision>
  <cp:lastPrinted>2013-04-29T06:22:35Z</cp:lastPrinted>
  <dcterms:created xsi:type="dcterms:W3CDTF">2009-11-24T06:52:50Z</dcterms:created>
  <dcterms:modified xsi:type="dcterms:W3CDTF">2014-07-28T07:05:36Z</dcterms:modified>
</cp:coreProperties>
</file>