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256" r:id="rId2"/>
    <p:sldId id="344" r:id="rId3"/>
    <p:sldId id="347" r:id="rId4"/>
    <p:sldId id="329" r:id="rId5"/>
    <p:sldId id="330" r:id="rId6"/>
    <p:sldId id="312" r:id="rId7"/>
    <p:sldId id="314" r:id="rId8"/>
    <p:sldId id="363" r:id="rId9"/>
    <p:sldId id="357" r:id="rId10"/>
    <p:sldId id="364" r:id="rId11"/>
    <p:sldId id="359" r:id="rId12"/>
    <p:sldId id="360" r:id="rId13"/>
    <p:sldId id="365" r:id="rId14"/>
    <p:sldId id="336" r:id="rId15"/>
    <p:sldId id="351" r:id="rId16"/>
    <p:sldId id="352" r:id="rId17"/>
    <p:sldId id="317" r:id="rId18"/>
    <p:sldId id="337" r:id="rId19"/>
    <p:sldId id="318" r:id="rId20"/>
    <p:sldId id="331" r:id="rId21"/>
    <p:sldId id="320" r:id="rId22"/>
    <p:sldId id="321" r:id="rId23"/>
    <p:sldId id="322" r:id="rId24"/>
    <p:sldId id="334" r:id="rId25"/>
    <p:sldId id="333" r:id="rId26"/>
    <p:sldId id="348" r:id="rId27"/>
    <p:sldId id="350" r:id="rId28"/>
    <p:sldId id="349" r:id="rId29"/>
    <p:sldId id="323" r:id="rId30"/>
    <p:sldId id="324" r:id="rId31"/>
    <p:sldId id="339" r:id="rId32"/>
    <p:sldId id="340" r:id="rId33"/>
    <p:sldId id="373" r:id="rId34"/>
    <p:sldId id="374" r:id="rId35"/>
    <p:sldId id="353" r:id="rId36"/>
    <p:sldId id="341" r:id="rId37"/>
    <p:sldId id="325" r:id="rId38"/>
    <p:sldId id="300" r:id="rId39"/>
    <p:sldId id="372" r:id="rId40"/>
    <p:sldId id="342" r:id="rId41"/>
    <p:sldId id="371" r:id="rId42"/>
    <p:sldId id="343" r:id="rId43"/>
    <p:sldId id="299" r:id="rId44"/>
    <p:sldId id="370" r:id="rId4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na Marais" initials="M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95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29" autoAdjust="0"/>
    <p:restoredTop sz="95164" autoAdjust="0"/>
  </p:normalViewPr>
  <p:slideViewPr>
    <p:cSldViewPr>
      <p:cViewPr>
        <p:scale>
          <a:sx n="77" d="100"/>
          <a:sy n="77" d="100"/>
        </p:scale>
        <p:origin x="-360"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1" d="100"/>
        <a:sy n="131" d="100"/>
      </p:scale>
      <p:origin x="0" y="15514"/>
    </p:cViewPr>
  </p:sorterViewPr>
  <p:notesViewPr>
    <p:cSldViewPr>
      <p:cViewPr varScale="1">
        <p:scale>
          <a:sx n="56" d="100"/>
          <a:sy n="56" d="100"/>
        </p:scale>
        <p:origin x="-2616" y="-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0E6227-CE9A-422E-9032-81805A087778}"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ZA"/>
        </a:p>
      </dgm:t>
    </dgm:pt>
    <dgm:pt modelId="{1CC1B6EB-5767-4503-BD92-2AE3B8DA0E07}">
      <dgm:prSet phldrT="[Text]" custT="1"/>
      <dgm:spPr/>
      <dgm:t>
        <a:bodyPr/>
        <a:lstStyle/>
        <a:p>
          <a:endParaRPr lang="en-ZA" sz="1400" b="1" dirty="0" smtClean="0">
            <a:solidFill>
              <a:schemeClr val="tx1"/>
            </a:solidFill>
          </a:endParaRPr>
        </a:p>
        <a:p>
          <a:r>
            <a:rPr lang="en-ZA" sz="1400" b="1" dirty="0" smtClean="0">
              <a:solidFill>
                <a:schemeClr val="tx1"/>
              </a:solidFill>
            </a:rPr>
            <a:t>   ORBIT COLLEGE</a:t>
          </a:r>
          <a:endParaRPr lang="en-ZA" sz="1400" b="1" dirty="0">
            <a:solidFill>
              <a:schemeClr val="tx1"/>
            </a:solidFill>
          </a:endParaRPr>
        </a:p>
      </dgm:t>
    </dgm:pt>
    <dgm:pt modelId="{312D3058-9BA5-4C5F-838C-DC7D9861CAE9}" type="parTrans" cxnId="{F402AE1C-D930-4CF2-A1D9-756E7652454B}">
      <dgm:prSet/>
      <dgm:spPr/>
      <dgm:t>
        <a:bodyPr/>
        <a:lstStyle/>
        <a:p>
          <a:endParaRPr lang="en-ZA"/>
        </a:p>
      </dgm:t>
    </dgm:pt>
    <dgm:pt modelId="{5C6E9EAE-46F0-4702-B71B-C0F4EDDCCC9F}" type="sibTrans" cxnId="{F402AE1C-D930-4CF2-A1D9-756E7652454B}">
      <dgm:prSet/>
      <dgm:spPr/>
      <dgm:t>
        <a:bodyPr/>
        <a:lstStyle/>
        <a:p>
          <a:endParaRPr lang="en-ZA"/>
        </a:p>
      </dgm:t>
    </dgm:pt>
    <dgm:pt modelId="{55189CFE-4989-47C8-B101-910584A2977A}">
      <dgm:prSet phldrT="[Text]" custT="1"/>
      <dgm:spPr/>
      <dgm:t>
        <a:bodyPr/>
        <a:lstStyle/>
        <a:p>
          <a:r>
            <a:rPr lang="en-ZA" sz="1400" b="1" dirty="0" smtClean="0">
              <a:solidFill>
                <a:schemeClr val="tx1"/>
              </a:solidFill>
            </a:rPr>
            <a:t>HARROW COLLEGE</a:t>
          </a:r>
        </a:p>
        <a:p>
          <a:r>
            <a:rPr lang="en-ZA" sz="1400" b="1" dirty="0" smtClean="0">
              <a:solidFill>
                <a:srgbClr val="FF0000"/>
              </a:solidFill>
            </a:rPr>
            <a:t>UK PROJECT LEAD</a:t>
          </a:r>
        </a:p>
        <a:p>
          <a:r>
            <a:rPr lang="en-ZA" sz="1400" b="1" dirty="0" smtClean="0">
              <a:solidFill>
                <a:schemeClr val="tx1"/>
              </a:solidFill>
            </a:rPr>
            <a:t>TEACHER TRAINING</a:t>
          </a:r>
        </a:p>
        <a:p>
          <a:r>
            <a:rPr lang="en-ZA" sz="1400" b="1" dirty="0" smtClean="0">
              <a:solidFill>
                <a:schemeClr val="tx1"/>
              </a:solidFill>
            </a:rPr>
            <a:t>SOFT SKILLS</a:t>
          </a:r>
          <a:endParaRPr lang="en-ZA" sz="1400" b="1" dirty="0">
            <a:solidFill>
              <a:schemeClr val="tx1"/>
            </a:solidFill>
          </a:endParaRPr>
        </a:p>
      </dgm:t>
    </dgm:pt>
    <dgm:pt modelId="{6318980E-523B-4857-A147-BFF2FDD9F43A}" type="parTrans" cxnId="{1272F4AB-4451-4AD9-80BD-9F32480756A3}">
      <dgm:prSet/>
      <dgm:spPr/>
      <dgm:t>
        <a:bodyPr/>
        <a:lstStyle/>
        <a:p>
          <a:endParaRPr lang="en-ZA"/>
        </a:p>
      </dgm:t>
    </dgm:pt>
    <dgm:pt modelId="{1D898265-74CC-4C9F-A603-D4462E856732}" type="sibTrans" cxnId="{1272F4AB-4451-4AD9-80BD-9F32480756A3}">
      <dgm:prSet/>
      <dgm:spPr/>
      <dgm:t>
        <a:bodyPr/>
        <a:lstStyle/>
        <a:p>
          <a:endParaRPr lang="en-ZA"/>
        </a:p>
      </dgm:t>
    </dgm:pt>
    <dgm:pt modelId="{78B88A20-763C-4CE9-AA71-EDC9154D5757}">
      <dgm:prSet phldrT="[Text]" custT="1"/>
      <dgm:spPr/>
      <dgm:t>
        <a:bodyPr/>
        <a:lstStyle/>
        <a:p>
          <a:r>
            <a:rPr lang="en-ZA" sz="1400" b="1" u="none" dirty="0" smtClean="0">
              <a:solidFill>
                <a:schemeClr val="tx1"/>
              </a:solidFill>
            </a:rPr>
            <a:t>DUDLEY COLLEGE</a:t>
          </a:r>
        </a:p>
        <a:p>
          <a:r>
            <a:rPr lang="en-ZA" sz="1400" b="1" dirty="0" smtClean="0">
              <a:solidFill>
                <a:schemeClr val="tx1"/>
              </a:solidFill>
            </a:rPr>
            <a:t>QUALITY ASSURANCE</a:t>
          </a:r>
          <a:endParaRPr lang="en-ZA" sz="1400" b="1" dirty="0">
            <a:solidFill>
              <a:schemeClr val="tx1"/>
            </a:solidFill>
          </a:endParaRPr>
        </a:p>
      </dgm:t>
    </dgm:pt>
    <dgm:pt modelId="{06DC08DF-7B1F-42AF-BEBE-8A0E34073873}" type="parTrans" cxnId="{AC6A31AE-4B5E-40FB-928E-B3EF8AC7E565}">
      <dgm:prSet/>
      <dgm:spPr/>
      <dgm:t>
        <a:bodyPr/>
        <a:lstStyle/>
        <a:p>
          <a:endParaRPr lang="en-ZA"/>
        </a:p>
      </dgm:t>
    </dgm:pt>
    <dgm:pt modelId="{DDF66833-3CE9-4576-8EEC-D56C07434E51}" type="sibTrans" cxnId="{AC6A31AE-4B5E-40FB-928E-B3EF8AC7E565}">
      <dgm:prSet/>
      <dgm:spPr/>
      <dgm:t>
        <a:bodyPr/>
        <a:lstStyle/>
        <a:p>
          <a:endParaRPr lang="en-ZA"/>
        </a:p>
      </dgm:t>
    </dgm:pt>
    <dgm:pt modelId="{F957733D-6667-4FBA-9038-5F18E73142F2}">
      <dgm:prSet phldrT="[Text]" custT="1"/>
      <dgm:spPr/>
      <dgm:t>
        <a:bodyPr/>
        <a:lstStyle/>
        <a:p>
          <a:r>
            <a:rPr lang="en-ZA" sz="1400" b="1" dirty="0" smtClean="0">
              <a:solidFill>
                <a:schemeClr val="tx1"/>
              </a:solidFill>
            </a:rPr>
            <a:t>BELFAST METROPILITAN</a:t>
          </a:r>
        </a:p>
        <a:p>
          <a:r>
            <a:rPr lang="en-ZA" sz="1400" b="1" dirty="0" smtClean="0">
              <a:solidFill>
                <a:schemeClr val="tx1"/>
              </a:solidFill>
            </a:rPr>
            <a:t>COLLEGE</a:t>
          </a:r>
        </a:p>
        <a:p>
          <a:r>
            <a:rPr lang="en-ZA" sz="1400" b="1" dirty="0" smtClean="0">
              <a:solidFill>
                <a:schemeClr val="tx1"/>
              </a:solidFill>
            </a:rPr>
            <a:t>SKILLS COMPETITION</a:t>
          </a:r>
        </a:p>
        <a:p>
          <a:r>
            <a:rPr lang="en-ZA" sz="1400" b="1" dirty="0" smtClean="0">
              <a:solidFill>
                <a:schemeClr val="tx1"/>
              </a:solidFill>
            </a:rPr>
            <a:t>AUTOMOTIVE TRAINING</a:t>
          </a:r>
          <a:endParaRPr lang="en-ZA" sz="1400" b="1" dirty="0">
            <a:solidFill>
              <a:schemeClr val="tx1"/>
            </a:solidFill>
          </a:endParaRPr>
        </a:p>
      </dgm:t>
    </dgm:pt>
    <dgm:pt modelId="{C6748215-B525-4B2B-BF2C-73DC773BFB4D}" type="parTrans" cxnId="{1241A79D-E2AF-4164-B850-1C71F8D2E086}">
      <dgm:prSet/>
      <dgm:spPr/>
      <dgm:t>
        <a:bodyPr/>
        <a:lstStyle/>
        <a:p>
          <a:endParaRPr lang="en-ZA"/>
        </a:p>
      </dgm:t>
    </dgm:pt>
    <dgm:pt modelId="{66229601-9565-4296-B97E-D7E4F2F0DFC5}" type="sibTrans" cxnId="{1241A79D-E2AF-4164-B850-1C71F8D2E086}">
      <dgm:prSet/>
      <dgm:spPr/>
      <dgm:t>
        <a:bodyPr/>
        <a:lstStyle/>
        <a:p>
          <a:endParaRPr lang="en-ZA"/>
        </a:p>
      </dgm:t>
    </dgm:pt>
    <dgm:pt modelId="{78060A2F-9E5F-44AE-B799-44561452D9E7}">
      <dgm:prSet phldrT="[Text]" custT="1"/>
      <dgm:spPr/>
      <dgm:t>
        <a:bodyPr/>
        <a:lstStyle/>
        <a:p>
          <a:r>
            <a:rPr lang="en-ZA" sz="1400" b="1" dirty="0" smtClean="0">
              <a:solidFill>
                <a:schemeClr val="tx1"/>
              </a:solidFill>
            </a:rPr>
            <a:t>BRITISH COUNCIL SPONSOR</a:t>
          </a:r>
          <a:endParaRPr lang="en-ZA" sz="1400" b="1" dirty="0">
            <a:solidFill>
              <a:schemeClr val="tx1"/>
            </a:solidFill>
          </a:endParaRPr>
        </a:p>
      </dgm:t>
    </dgm:pt>
    <dgm:pt modelId="{C9E08FA2-2B52-42D5-A65F-F6ABB01EE467}" type="parTrans" cxnId="{43B4A195-F8E7-4D9D-8682-C9B979846A8D}">
      <dgm:prSet/>
      <dgm:spPr/>
      <dgm:t>
        <a:bodyPr/>
        <a:lstStyle/>
        <a:p>
          <a:endParaRPr lang="en-ZA"/>
        </a:p>
      </dgm:t>
    </dgm:pt>
    <dgm:pt modelId="{D625C0D1-88FA-4492-96E5-342D5D03409F}" type="sibTrans" cxnId="{43B4A195-F8E7-4D9D-8682-C9B979846A8D}">
      <dgm:prSet/>
      <dgm:spPr/>
      <dgm:t>
        <a:bodyPr/>
        <a:lstStyle/>
        <a:p>
          <a:endParaRPr lang="en-ZA"/>
        </a:p>
      </dgm:t>
    </dgm:pt>
    <dgm:pt modelId="{D63E8123-AA8B-4C9B-B7AC-0CDB3E9DC9D3}" type="pres">
      <dgm:prSet presAssocID="{0C0E6227-CE9A-422E-9032-81805A087778}" presName="Name0" presStyleCnt="0">
        <dgm:presLayoutVars>
          <dgm:chMax val="1"/>
          <dgm:dir/>
          <dgm:animLvl val="ctr"/>
          <dgm:resizeHandles val="exact"/>
        </dgm:presLayoutVars>
      </dgm:prSet>
      <dgm:spPr/>
      <dgm:t>
        <a:bodyPr/>
        <a:lstStyle/>
        <a:p>
          <a:endParaRPr lang="en-ZA"/>
        </a:p>
      </dgm:t>
    </dgm:pt>
    <dgm:pt modelId="{836E99B4-74D9-4E8C-94CC-FDECC610043A}" type="pres">
      <dgm:prSet presAssocID="{1CC1B6EB-5767-4503-BD92-2AE3B8DA0E07}" presName="centerShape" presStyleLbl="node0" presStyleIdx="0" presStyleCnt="1" custScaleX="146410" custScaleY="146410" custLinFactNeighborX="-832" custLinFactNeighborY="1246"/>
      <dgm:spPr/>
      <dgm:t>
        <a:bodyPr/>
        <a:lstStyle/>
        <a:p>
          <a:endParaRPr lang="en-ZA"/>
        </a:p>
      </dgm:t>
    </dgm:pt>
    <dgm:pt modelId="{F402696E-4218-414D-A671-704F16A7EAB6}" type="pres">
      <dgm:prSet presAssocID="{55189CFE-4989-47C8-B101-910584A2977A}" presName="node" presStyleLbl="node1" presStyleIdx="0" presStyleCnt="4" custScaleX="161051" custScaleY="161051" custRadScaleRad="65198" custRadScaleInc="4031">
        <dgm:presLayoutVars>
          <dgm:bulletEnabled val="1"/>
        </dgm:presLayoutVars>
      </dgm:prSet>
      <dgm:spPr/>
      <dgm:t>
        <a:bodyPr/>
        <a:lstStyle/>
        <a:p>
          <a:endParaRPr lang="en-ZA"/>
        </a:p>
      </dgm:t>
    </dgm:pt>
    <dgm:pt modelId="{9EA7D0E2-855B-4386-85F5-A607004DFD98}" type="pres">
      <dgm:prSet presAssocID="{55189CFE-4989-47C8-B101-910584A2977A}" presName="dummy" presStyleCnt="0"/>
      <dgm:spPr/>
    </dgm:pt>
    <dgm:pt modelId="{BE9608F7-CDBF-46F3-87A0-78A3DC635CB3}" type="pres">
      <dgm:prSet presAssocID="{1D898265-74CC-4C9F-A603-D4462E856732}" presName="sibTrans" presStyleLbl="sibTrans2D1" presStyleIdx="0" presStyleCnt="4"/>
      <dgm:spPr/>
      <dgm:t>
        <a:bodyPr/>
        <a:lstStyle/>
        <a:p>
          <a:endParaRPr lang="en-ZA"/>
        </a:p>
      </dgm:t>
    </dgm:pt>
    <dgm:pt modelId="{CF77B5E2-369D-4977-B0D4-9734108F9E30}" type="pres">
      <dgm:prSet presAssocID="{78B88A20-763C-4CE9-AA71-EDC9154D5757}" presName="node" presStyleLbl="node1" presStyleIdx="1" presStyleCnt="4" custScaleX="161051" custScaleY="161051" custRadScaleRad="99107" custRadScaleInc="14283">
        <dgm:presLayoutVars>
          <dgm:bulletEnabled val="1"/>
        </dgm:presLayoutVars>
      </dgm:prSet>
      <dgm:spPr/>
      <dgm:t>
        <a:bodyPr/>
        <a:lstStyle/>
        <a:p>
          <a:endParaRPr lang="en-ZA"/>
        </a:p>
      </dgm:t>
    </dgm:pt>
    <dgm:pt modelId="{1840E82D-9DAA-4A18-893C-B42FDEC288C1}" type="pres">
      <dgm:prSet presAssocID="{78B88A20-763C-4CE9-AA71-EDC9154D5757}" presName="dummy" presStyleCnt="0"/>
      <dgm:spPr/>
    </dgm:pt>
    <dgm:pt modelId="{D4D40544-12D2-4F76-9614-D4C5B32EFDD0}" type="pres">
      <dgm:prSet presAssocID="{DDF66833-3CE9-4576-8EEC-D56C07434E51}" presName="sibTrans" presStyleLbl="sibTrans2D1" presStyleIdx="1" presStyleCnt="4"/>
      <dgm:spPr/>
      <dgm:t>
        <a:bodyPr/>
        <a:lstStyle/>
        <a:p>
          <a:endParaRPr lang="en-ZA"/>
        </a:p>
      </dgm:t>
    </dgm:pt>
    <dgm:pt modelId="{C0117A92-0E3C-4DDB-A31B-FC720BB6DCD1}" type="pres">
      <dgm:prSet presAssocID="{F957733D-6667-4FBA-9038-5F18E73142F2}" presName="node" presStyleLbl="node1" presStyleIdx="2" presStyleCnt="4" custScaleX="161051" custScaleY="161051" custRadScaleRad="90133" custRadScaleInc="-2916">
        <dgm:presLayoutVars>
          <dgm:bulletEnabled val="1"/>
        </dgm:presLayoutVars>
      </dgm:prSet>
      <dgm:spPr/>
      <dgm:t>
        <a:bodyPr/>
        <a:lstStyle/>
        <a:p>
          <a:endParaRPr lang="en-ZA"/>
        </a:p>
      </dgm:t>
    </dgm:pt>
    <dgm:pt modelId="{1313506F-D989-4FB9-A65D-88759DD6D2EF}" type="pres">
      <dgm:prSet presAssocID="{F957733D-6667-4FBA-9038-5F18E73142F2}" presName="dummy" presStyleCnt="0"/>
      <dgm:spPr/>
    </dgm:pt>
    <dgm:pt modelId="{C35BF5FC-6D96-4B6E-A1B0-414CF6AAE898}" type="pres">
      <dgm:prSet presAssocID="{66229601-9565-4296-B97E-D7E4F2F0DFC5}" presName="sibTrans" presStyleLbl="sibTrans2D1" presStyleIdx="2" presStyleCnt="4"/>
      <dgm:spPr/>
      <dgm:t>
        <a:bodyPr/>
        <a:lstStyle/>
        <a:p>
          <a:endParaRPr lang="en-ZA"/>
        </a:p>
      </dgm:t>
    </dgm:pt>
    <dgm:pt modelId="{F5E10A85-3243-4C92-AC75-511D4E121F4A}" type="pres">
      <dgm:prSet presAssocID="{78060A2F-9E5F-44AE-B799-44561452D9E7}" presName="node" presStyleLbl="node1" presStyleIdx="3" presStyleCnt="4" custScaleX="161051" custScaleY="161051" custRadScaleRad="90752" custRadScaleInc="-20428">
        <dgm:presLayoutVars>
          <dgm:bulletEnabled val="1"/>
        </dgm:presLayoutVars>
      </dgm:prSet>
      <dgm:spPr/>
      <dgm:t>
        <a:bodyPr/>
        <a:lstStyle/>
        <a:p>
          <a:endParaRPr lang="en-ZA"/>
        </a:p>
      </dgm:t>
    </dgm:pt>
    <dgm:pt modelId="{EC5F74F1-B116-4AE3-9872-9F8F372BEA48}" type="pres">
      <dgm:prSet presAssocID="{78060A2F-9E5F-44AE-B799-44561452D9E7}" presName="dummy" presStyleCnt="0"/>
      <dgm:spPr/>
    </dgm:pt>
    <dgm:pt modelId="{ACC556B9-4129-4316-8175-F82C0B2DF400}" type="pres">
      <dgm:prSet presAssocID="{D625C0D1-88FA-4492-96E5-342D5D03409F}" presName="sibTrans" presStyleLbl="sibTrans2D1" presStyleIdx="3" presStyleCnt="4"/>
      <dgm:spPr/>
      <dgm:t>
        <a:bodyPr/>
        <a:lstStyle/>
        <a:p>
          <a:endParaRPr lang="en-ZA"/>
        </a:p>
      </dgm:t>
    </dgm:pt>
  </dgm:ptLst>
  <dgm:cxnLst>
    <dgm:cxn modelId="{507E932C-6B5E-4F7A-883E-9AAA6B1C6ECE}" type="presOf" srcId="{0C0E6227-CE9A-422E-9032-81805A087778}" destId="{D63E8123-AA8B-4C9B-B7AC-0CDB3E9DC9D3}" srcOrd="0" destOrd="0" presId="urn:microsoft.com/office/officeart/2005/8/layout/radial6"/>
    <dgm:cxn modelId="{733A7061-B3C9-469E-A399-74BE73CDAAFB}" type="presOf" srcId="{DDF66833-3CE9-4576-8EEC-D56C07434E51}" destId="{D4D40544-12D2-4F76-9614-D4C5B32EFDD0}" srcOrd="0" destOrd="0" presId="urn:microsoft.com/office/officeart/2005/8/layout/radial6"/>
    <dgm:cxn modelId="{895C2BAE-EDBF-4606-8916-FC4448A39286}" type="presOf" srcId="{55189CFE-4989-47C8-B101-910584A2977A}" destId="{F402696E-4218-414D-A671-704F16A7EAB6}" srcOrd="0" destOrd="0" presId="urn:microsoft.com/office/officeart/2005/8/layout/radial6"/>
    <dgm:cxn modelId="{3F0F9362-2B1D-4819-A70D-3BBCDDF12F95}" type="presOf" srcId="{66229601-9565-4296-B97E-D7E4F2F0DFC5}" destId="{C35BF5FC-6D96-4B6E-A1B0-414CF6AAE898}" srcOrd="0" destOrd="0" presId="urn:microsoft.com/office/officeart/2005/8/layout/radial6"/>
    <dgm:cxn modelId="{3861D4C2-78BE-4AF6-9ABD-4F51B2E80C10}" type="presOf" srcId="{78B88A20-763C-4CE9-AA71-EDC9154D5757}" destId="{CF77B5E2-369D-4977-B0D4-9734108F9E30}" srcOrd="0" destOrd="0" presId="urn:microsoft.com/office/officeart/2005/8/layout/radial6"/>
    <dgm:cxn modelId="{43B4A195-F8E7-4D9D-8682-C9B979846A8D}" srcId="{1CC1B6EB-5767-4503-BD92-2AE3B8DA0E07}" destId="{78060A2F-9E5F-44AE-B799-44561452D9E7}" srcOrd="3" destOrd="0" parTransId="{C9E08FA2-2B52-42D5-A65F-F6ABB01EE467}" sibTransId="{D625C0D1-88FA-4492-96E5-342D5D03409F}"/>
    <dgm:cxn modelId="{F402AE1C-D930-4CF2-A1D9-756E7652454B}" srcId="{0C0E6227-CE9A-422E-9032-81805A087778}" destId="{1CC1B6EB-5767-4503-BD92-2AE3B8DA0E07}" srcOrd="0" destOrd="0" parTransId="{312D3058-9BA5-4C5F-838C-DC7D9861CAE9}" sibTransId="{5C6E9EAE-46F0-4702-B71B-C0F4EDDCCC9F}"/>
    <dgm:cxn modelId="{1B7358D5-F269-47C6-B3B5-3A690AE6B056}" type="presOf" srcId="{78060A2F-9E5F-44AE-B799-44561452D9E7}" destId="{F5E10A85-3243-4C92-AC75-511D4E121F4A}" srcOrd="0" destOrd="0" presId="urn:microsoft.com/office/officeart/2005/8/layout/radial6"/>
    <dgm:cxn modelId="{1241A79D-E2AF-4164-B850-1C71F8D2E086}" srcId="{1CC1B6EB-5767-4503-BD92-2AE3B8DA0E07}" destId="{F957733D-6667-4FBA-9038-5F18E73142F2}" srcOrd="2" destOrd="0" parTransId="{C6748215-B525-4B2B-BF2C-73DC773BFB4D}" sibTransId="{66229601-9565-4296-B97E-D7E4F2F0DFC5}"/>
    <dgm:cxn modelId="{AC6A31AE-4B5E-40FB-928E-B3EF8AC7E565}" srcId="{1CC1B6EB-5767-4503-BD92-2AE3B8DA0E07}" destId="{78B88A20-763C-4CE9-AA71-EDC9154D5757}" srcOrd="1" destOrd="0" parTransId="{06DC08DF-7B1F-42AF-BEBE-8A0E34073873}" sibTransId="{DDF66833-3CE9-4576-8EEC-D56C07434E51}"/>
    <dgm:cxn modelId="{56E636FA-0A40-42E0-8936-DF52754425B9}" type="presOf" srcId="{F957733D-6667-4FBA-9038-5F18E73142F2}" destId="{C0117A92-0E3C-4DDB-A31B-FC720BB6DCD1}" srcOrd="0" destOrd="0" presId="urn:microsoft.com/office/officeart/2005/8/layout/radial6"/>
    <dgm:cxn modelId="{C176E437-9620-41E6-B7A7-51C05DD46629}" type="presOf" srcId="{1D898265-74CC-4C9F-A603-D4462E856732}" destId="{BE9608F7-CDBF-46F3-87A0-78A3DC635CB3}" srcOrd="0" destOrd="0" presId="urn:microsoft.com/office/officeart/2005/8/layout/radial6"/>
    <dgm:cxn modelId="{AC74D527-641E-4234-939B-5667043B21B8}" type="presOf" srcId="{D625C0D1-88FA-4492-96E5-342D5D03409F}" destId="{ACC556B9-4129-4316-8175-F82C0B2DF400}" srcOrd="0" destOrd="0" presId="urn:microsoft.com/office/officeart/2005/8/layout/radial6"/>
    <dgm:cxn modelId="{1272F4AB-4451-4AD9-80BD-9F32480756A3}" srcId="{1CC1B6EB-5767-4503-BD92-2AE3B8DA0E07}" destId="{55189CFE-4989-47C8-B101-910584A2977A}" srcOrd="0" destOrd="0" parTransId="{6318980E-523B-4857-A147-BFF2FDD9F43A}" sibTransId="{1D898265-74CC-4C9F-A603-D4462E856732}"/>
    <dgm:cxn modelId="{251A2FF1-1371-4A74-9133-514E4ED793DE}" type="presOf" srcId="{1CC1B6EB-5767-4503-BD92-2AE3B8DA0E07}" destId="{836E99B4-74D9-4E8C-94CC-FDECC610043A}" srcOrd="0" destOrd="0" presId="urn:microsoft.com/office/officeart/2005/8/layout/radial6"/>
    <dgm:cxn modelId="{E41AC96C-6C29-4F08-8908-018217D32A38}" type="presParOf" srcId="{D63E8123-AA8B-4C9B-B7AC-0CDB3E9DC9D3}" destId="{836E99B4-74D9-4E8C-94CC-FDECC610043A}" srcOrd="0" destOrd="0" presId="urn:microsoft.com/office/officeart/2005/8/layout/radial6"/>
    <dgm:cxn modelId="{EE7360FB-41E4-4EFE-B832-2EBB1D38CB13}" type="presParOf" srcId="{D63E8123-AA8B-4C9B-B7AC-0CDB3E9DC9D3}" destId="{F402696E-4218-414D-A671-704F16A7EAB6}" srcOrd="1" destOrd="0" presId="urn:microsoft.com/office/officeart/2005/8/layout/radial6"/>
    <dgm:cxn modelId="{885AFDA0-4D83-42E0-AB13-F93042098294}" type="presParOf" srcId="{D63E8123-AA8B-4C9B-B7AC-0CDB3E9DC9D3}" destId="{9EA7D0E2-855B-4386-85F5-A607004DFD98}" srcOrd="2" destOrd="0" presId="urn:microsoft.com/office/officeart/2005/8/layout/radial6"/>
    <dgm:cxn modelId="{696CAD9A-EA6B-4818-8E8E-94779F1C4537}" type="presParOf" srcId="{D63E8123-AA8B-4C9B-B7AC-0CDB3E9DC9D3}" destId="{BE9608F7-CDBF-46F3-87A0-78A3DC635CB3}" srcOrd="3" destOrd="0" presId="urn:microsoft.com/office/officeart/2005/8/layout/radial6"/>
    <dgm:cxn modelId="{17DA085B-4049-4E66-A707-61E4413F3CA8}" type="presParOf" srcId="{D63E8123-AA8B-4C9B-B7AC-0CDB3E9DC9D3}" destId="{CF77B5E2-369D-4977-B0D4-9734108F9E30}" srcOrd="4" destOrd="0" presId="urn:microsoft.com/office/officeart/2005/8/layout/radial6"/>
    <dgm:cxn modelId="{06B3982D-CB49-4A0B-878C-CF6452CEE5AD}" type="presParOf" srcId="{D63E8123-AA8B-4C9B-B7AC-0CDB3E9DC9D3}" destId="{1840E82D-9DAA-4A18-893C-B42FDEC288C1}" srcOrd="5" destOrd="0" presId="urn:microsoft.com/office/officeart/2005/8/layout/radial6"/>
    <dgm:cxn modelId="{59279EA2-13DB-41E1-9F4B-B7DD2BC93231}" type="presParOf" srcId="{D63E8123-AA8B-4C9B-B7AC-0CDB3E9DC9D3}" destId="{D4D40544-12D2-4F76-9614-D4C5B32EFDD0}" srcOrd="6" destOrd="0" presId="urn:microsoft.com/office/officeart/2005/8/layout/radial6"/>
    <dgm:cxn modelId="{7AA86641-B52E-4109-AEE9-E063FCB2E6AE}" type="presParOf" srcId="{D63E8123-AA8B-4C9B-B7AC-0CDB3E9DC9D3}" destId="{C0117A92-0E3C-4DDB-A31B-FC720BB6DCD1}" srcOrd="7" destOrd="0" presId="urn:microsoft.com/office/officeart/2005/8/layout/radial6"/>
    <dgm:cxn modelId="{390CE52E-F79F-4F34-BFED-9A7BE5900F96}" type="presParOf" srcId="{D63E8123-AA8B-4C9B-B7AC-0CDB3E9DC9D3}" destId="{1313506F-D989-4FB9-A65D-88759DD6D2EF}" srcOrd="8" destOrd="0" presId="urn:microsoft.com/office/officeart/2005/8/layout/radial6"/>
    <dgm:cxn modelId="{7A52D2B1-9A34-4A73-AE54-9DD25E44E176}" type="presParOf" srcId="{D63E8123-AA8B-4C9B-B7AC-0CDB3E9DC9D3}" destId="{C35BF5FC-6D96-4B6E-A1B0-414CF6AAE898}" srcOrd="9" destOrd="0" presId="urn:microsoft.com/office/officeart/2005/8/layout/radial6"/>
    <dgm:cxn modelId="{EBE53A2D-134D-4F30-B681-5DCE346C296F}" type="presParOf" srcId="{D63E8123-AA8B-4C9B-B7AC-0CDB3E9DC9D3}" destId="{F5E10A85-3243-4C92-AC75-511D4E121F4A}" srcOrd="10" destOrd="0" presId="urn:microsoft.com/office/officeart/2005/8/layout/radial6"/>
    <dgm:cxn modelId="{72F290C7-E164-449A-8B2A-179F8D5DABF9}" type="presParOf" srcId="{D63E8123-AA8B-4C9B-B7AC-0CDB3E9DC9D3}" destId="{EC5F74F1-B116-4AE3-9872-9F8F372BEA48}" srcOrd="11" destOrd="0" presId="urn:microsoft.com/office/officeart/2005/8/layout/radial6"/>
    <dgm:cxn modelId="{CBC64D70-141C-4532-939A-F2909618BF25}" type="presParOf" srcId="{D63E8123-AA8B-4C9B-B7AC-0CDB3E9DC9D3}" destId="{ACC556B9-4129-4316-8175-F82C0B2DF400}"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556B9-4129-4316-8175-F82C0B2DF400}">
      <dsp:nvSpPr>
        <dsp:cNvPr id="0" name=""/>
        <dsp:cNvSpPr/>
      </dsp:nvSpPr>
      <dsp:spPr>
        <a:xfrm>
          <a:off x="2358521" y="1197134"/>
          <a:ext cx="3754349" cy="3754349"/>
        </a:xfrm>
        <a:prstGeom prst="blockArc">
          <a:avLst>
            <a:gd name="adj1" fmla="val 11668364"/>
            <a:gd name="adj2" fmla="val 1602056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5BF5FC-6D96-4B6E-A1B0-414CF6AAE898}">
      <dsp:nvSpPr>
        <dsp:cNvPr id="0" name=""/>
        <dsp:cNvSpPr/>
      </dsp:nvSpPr>
      <dsp:spPr>
        <a:xfrm>
          <a:off x="2382037" y="383985"/>
          <a:ext cx="3754349" cy="3754349"/>
        </a:xfrm>
        <a:prstGeom prst="blockArc">
          <a:avLst>
            <a:gd name="adj1" fmla="val 5623600"/>
            <a:gd name="adj2" fmla="val 10130417"/>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D40544-12D2-4F76-9614-D4C5B32EFDD0}">
      <dsp:nvSpPr>
        <dsp:cNvPr id="0" name=""/>
        <dsp:cNvSpPr/>
      </dsp:nvSpPr>
      <dsp:spPr>
        <a:xfrm>
          <a:off x="2243744" y="380207"/>
          <a:ext cx="3754349" cy="3754349"/>
        </a:xfrm>
        <a:prstGeom prst="blockArc">
          <a:avLst>
            <a:gd name="adj1" fmla="val 596933"/>
            <a:gd name="adj2" fmla="val 5364166"/>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9608F7-CDBF-46F3-87A0-78A3DC635CB3}">
      <dsp:nvSpPr>
        <dsp:cNvPr id="0" name=""/>
        <dsp:cNvSpPr/>
      </dsp:nvSpPr>
      <dsp:spPr>
        <a:xfrm>
          <a:off x="2286362" y="1199481"/>
          <a:ext cx="3754349" cy="3754349"/>
        </a:xfrm>
        <a:prstGeom prst="blockArc">
          <a:avLst>
            <a:gd name="adj1" fmla="val 16155927"/>
            <a:gd name="adj2" fmla="val 20645732"/>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6E99B4-74D9-4E8C-94CC-FDECC610043A}">
      <dsp:nvSpPr>
        <dsp:cNvPr id="0" name=""/>
        <dsp:cNvSpPr/>
      </dsp:nvSpPr>
      <dsp:spPr>
        <a:xfrm>
          <a:off x="2819383" y="1219188"/>
          <a:ext cx="2529810" cy="25298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ZA" sz="1400" b="1" kern="1200" dirty="0" smtClean="0">
            <a:solidFill>
              <a:schemeClr val="tx1"/>
            </a:solidFill>
          </a:endParaRPr>
        </a:p>
        <a:p>
          <a:pPr lvl="0" algn="ctr" defTabSz="622300">
            <a:lnSpc>
              <a:spcPct val="90000"/>
            </a:lnSpc>
            <a:spcBef>
              <a:spcPct val="0"/>
            </a:spcBef>
            <a:spcAft>
              <a:spcPct val="35000"/>
            </a:spcAft>
          </a:pPr>
          <a:r>
            <a:rPr lang="en-ZA" sz="1400" b="1" kern="1200" dirty="0" smtClean="0">
              <a:solidFill>
                <a:schemeClr val="tx1"/>
              </a:solidFill>
            </a:rPr>
            <a:t>   ORBIT COLLEGE</a:t>
          </a:r>
          <a:endParaRPr lang="en-ZA" sz="1400" b="1" kern="1200" dirty="0">
            <a:solidFill>
              <a:schemeClr val="tx1"/>
            </a:solidFill>
          </a:endParaRPr>
        </a:p>
      </dsp:txBody>
      <dsp:txXfrm>
        <a:off x="3189865" y="1589670"/>
        <a:ext cx="1788846" cy="1788846"/>
      </dsp:txXfrm>
    </dsp:sp>
    <dsp:sp modelId="{F402696E-4218-414D-A671-704F16A7EAB6}">
      <dsp:nvSpPr>
        <dsp:cNvPr id="0" name=""/>
        <dsp:cNvSpPr/>
      </dsp:nvSpPr>
      <dsp:spPr>
        <a:xfrm>
          <a:off x="3166053" y="269197"/>
          <a:ext cx="1947953" cy="19479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b="1" kern="1200" dirty="0" smtClean="0">
              <a:solidFill>
                <a:schemeClr val="tx1"/>
              </a:solidFill>
            </a:rPr>
            <a:t>HARROW COLLEGE</a:t>
          </a:r>
        </a:p>
        <a:p>
          <a:pPr lvl="0" algn="ctr" defTabSz="622300">
            <a:lnSpc>
              <a:spcPct val="90000"/>
            </a:lnSpc>
            <a:spcBef>
              <a:spcPct val="0"/>
            </a:spcBef>
            <a:spcAft>
              <a:spcPct val="35000"/>
            </a:spcAft>
          </a:pPr>
          <a:r>
            <a:rPr lang="en-ZA" sz="1400" b="1" kern="1200" dirty="0" smtClean="0">
              <a:solidFill>
                <a:srgbClr val="FF0000"/>
              </a:solidFill>
            </a:rPr>
            <a:t>UK PROJECT LEAD</a:t>
          </a:r>
        </a:p>
        <a:p>
          <a:pPr lvl="0" algn="ctr" defTabSz="622300">
            <a:lnSpc>
              <a:spcPct val="90000"/>
            </a:lnSpc>
            <a:spcBef>
              <a:spcPct val="0"/>
            </a:spcBef>
            <a:spcAft>
              <a:spcPct val="35000"/>
            </a:spcAft>
          </a:pPr>
          <a:r>
            <a:rPr lang="en-ZA" sz="1400" b="1" kern="1200" dirty="0" smtClean="0">
              <a:solidFill>
                <a:schemeClr val="tx1"/>
              </a:solidFill>
            </a:rPr>
            <a:t>TEACHER TRAINING</a:t>
          </a:r>
        </a:p>
        <a:p>
          <a:pPr lvl="0" algn="ctr" defTabSz="622300">
            <a:lnSpc>
              <a:spcPct val="90000"/>
            </a:lnSpc>
            <a:spcBef>
              <a:spcPct val="0"/>
            </a:spcBef>
            <a:spcAft>
              <a:spcPct val="35000"/>
            </a:spcAft>
          </a:pPr>
          <a:r>
            <a:rPr lang="en-ZA" sz="1400" b="1" kern="1200" dirty="0" smtClean="0">
              <a:solidFill>
                <a:schemeClr val="tx1"/>
              </a:solidFill>
            </a:rPr>
            <a:t>SOFT SKILLS</a:t>
          </a:r>
          <a:endParaRPr lang="en-ZA" sz="1400" b="1" kern="1200" dirty="0">
            <a:solidFill>
              <a:schemeClr val="tx1"/>
            </a:solidFill>
          </a:endParaRPr>
        </a:p>
      </dsp:txBody>
      <dsp:txXfrm>
        <a:off x="3451324" y="554468"/>
        <a:ext cx="1377411" cy="1377411"/>
      </dsp:txXfrm>
    </dsp:sp>
    <dsp:sp modelId="{CF77B5E2-369D-4977-B0D4-9734108F9E30}">
      <dsp:nvSpPr>
        <dsp:cNvPr id="0" name=""/>
        <dsp:cNvSpPr/>
      </dsp:nvSpPr>
      <dsp:spPr>
        <a:xfrm>
          <a:off x="4953001" y="1600201"/>
          <a:ext cx="1947953" cy="19479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b="1" u="none" kern="1200" dirty="0" smtClean="0">
              <a:solidFill>
                <a:schemeClr val="tx1"/>
              </a:solidFill>
            </a:rPr>
            <a:t>DUDLEY COLLEGE</a:t>
          </a:r>
        </a:p>
        <a:p>
          <a:pPr lvl="0" algn="ctr" defTabSz="622300">
            <a:lnSpc>
              <a:spcPct val="90000"/>
            </a:lnSpc>
            <a:spcBef>
              <a:spcPct val="0"/>
            </a:spcBef>
            <a:spcAft>
              <a:spcPct val="35000"/>
            </a:spcAft>
          </a:pPr>
          <a:r>
            <a:rPr lang="en-ZA" sz="1400" b="1" kern="1200" dirty="0" smtClean="0">
              <a:solidFill>
                <a:schemeClr val="tx1"/>
              </a:solidFill>
            </a:rPr>
            <a:t>QUALITY ASSURANCE</a:t>
          </a:r>
          <a:endParaRPr lang="en-ZA" sz="1400" b="1" kern="1200" dirty="0">
            <a:solidFill>
              <a:schemeClr val="tx1"/>
            </a:solidFill>
          </a:endParaRPr>
        </a:p>
      </dsp:txBody>
      <dsp:txXfrm>
        <a:off x="5238272" y="1885472"/>
        <a:ext cx="1377411" cy="1377411"/>
      </dsp:txXfrm>
    </dsp:sp>
    <dsp:sp modelId="{C0117A92-0E3C-4DDB-A31B-FC720BB6DCD1}">
      <dsp:nvSpPr>
        <dsp:cNvPr id="0" name=""/>
        <dsp:cNvSpPr/>
      </dsp:nvSpPr>
      <dsp:spPr>
        <a:xfrm>
          <a:off x="3166055" y="3116937"/>
          <a:ext cx="1947953" cy="19479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b="1" kern="1200" dirty="0" smtClean="0">
              <a:solidFill>
                <a:schemeClr val="tx1"/>
              </a:solidFill>
            </a:rPr>
            <a:t>BELFAST METROPILITAN</a:t>
          </a:r>
        </a:p>
        <a:p>
          <a:pPr lvl="0" algn="ctr" defTabSz="622300">
            <a:lnSpc>
              <a:spcPct val="90000"/>
            </a:lnSpc>
            <a:spcBef>
              <a:spcPct val="0"/>
            </a:spcBef>
            <a:spcAft>
              <a:spcPct val="35000"/>
            </a:spcAft>
          </a:pPr>
          <a:r>
            <a:rPr lang="en-ZA" sz="1400" b="1" kern="1200" dirty="0" smtClean="0">
              <a:solidFill>
                <a:schemeClr val="tx1"/>
              </a:solidFill>
            </a:rPr>
            <a:t>COLLEGE</a:t>
          </a:r>
        </a:p>
        <a:p>
          <a:pPr lvl="0" algn="ctr" defTabSz="622300">
            <a:lnSpc>
              <a:spcPct val="90000"/>
            </a:lnSpc>
            <a:spcBef>
              <a:spcPct val="0"/>
            </a:spcBef>
            <a:spcAft>
              <a:spcPct val="35000"/>
            </a:spcAft>
          </a:pPr>
          <a:r>
            <a:rPr lang="en-ZA" sz="1400" b="1" kern="1200" dirty="0" smtClean="0">
              <a:solidFill>
                <a:schemeClr val="tx1"/>
              </a:solidFill>
            </a:rPr>
            <a:t>SKILLS COMPETITION</a:t>
          </a:r>
        </a:p>
        <a:p>
          <a:pPr lvl="0" algn="ctr" defTabSz="622300">
            <a:lnSpc>
              <a:spcPct val="90000"/>
            </a:lnSpc>
            <a:spcBef>
              <a:spcPct val="0"/>
            </a:spcBef>
            <a:spcAft>
              <a:spcPct val="35000"/>
            </a:spcAft>
          </a:pPr>
          <a:r>
            <a:rPr lang="en-ZA" sz="1400" b="1" kern="1200" dirty="0" smtClean="0">
              <a:solidFill>
                <a:schemeClr val="tx1"/>
              </a:solidFill>
            </a:rPr>
            <a:t>AUTOMOTIVE TRAINING</a:t>
          </a:r>
          <a:endParaRPr lang="en-ZA" sz="1400" b="1" kern="1200" dirty="0">
            <a:solidFill>
              <a:schemeClr val="tx1"/>
            </a:solidFill>
          </a:endParaRPr>
        </a:p>
      </dsp:txBody>
      <dsp:txXfrm>
        <a:off x="3451326" y="3402208"/>
        <a:ext cx="1377411" cy="1377411"/>
      </dsp:txXfrm>
    </dsp:sp>
    <dsp:sp modelId="{F5E10A85-3243-4C92-AC75-511D4E121F4A}">
      <dsp:nvSpPr>
        <dsp:cNvPr id="0" name=""/>
        <dsp:cNvSpPr/>
      </dsp:nvSpPr>
      <dsp:spPr>
        <a:xfrm>
          <a:off x="1486275" y="1642072"/>
          <a:ext cx="1947953" cy="19479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b="1" kern="1200" dirty="0" smtClean="0">
              <a:solidFill>
                <a:schemeClr val="tx1"/>
              </a:solidFill>
            </a:rPr>
            <a:t>BRITISH COUNCIL SPONSOR</a:t>
          </a:r>
          <a:endParaRPr lang="en-ZA" sz="1400" b="1" kern="1200" dirty="0">
            <a:solidFill>
              <a:schemeClr val="tx1"/>
            </a:solidFill>
          </a:endParaRPr>
        </a:p>
      </dsp:txBody>
      <dsp:txXfrm>
        <a:off x="1771546" y="1927343"/>
        <a:ext cx="1377411" cy="137741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804B136-8D76-4A2E-8037-9E9122D84537}" type="datetimeFigureOut">
              <a:rPr lang="en-US" smtClean="0"/>
              <a:t>7/29/2014</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ECC842C-2792-41F1-A47E-A349D3DB34C0}" type="slidenum">
              <a:rPr lang="en-US" smtClean="0"/>
              <a:t>‹#›</a:t>
            </a:fld>
            <a:endParaRPr lang="en-US" dirty="0"/>
          </a:p>
        </p:txBody>
      </p:sp>
    </p:spTree>
    <p:extLst>
      <p:ext uri="{BB962C8B-B14F-4D97-AF65-F5344CB8AC3E}">
        <p14:creationId xmlns:p14="http://schemas.microsoft.com/office/powerpoint/2010/main" val="1292187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DDA73D5-FAF1-48F1-9B08-18064CBBA2D0}" type="datetimeFigureOut">
              <a:rPr lang="en-US" smtClean="0"/>
              <a:t>7/29/2014</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4A5D039-97F6-47C3-910D-4BBB9A9908C0}" type="slidenum">
              <a:rPr lang="en-US" smtClean="0"/>
              <a:t>‹#›</a:t>
            </a:fld>
            <a:endParaRPr lang="en-US" dirty="0"/>
          </a:p>
        </p:txBody>
      </p:sp>
    </p:spTree>
    <p:extLst>
      <p:ext uri="{BB962C8B-B14F-4D97-AF65-F5344CB8AC3E}">
        <p14:creationId xmlns:p14="http://schemas.microsoft.com/office/powerpoint/2010/main" val="344282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4A5D039-97F6-47C3-910D-4BBB9A9908C0}" type="slidenum">
              <a:rPr lang="en-US" smtClean="0"/>
              <a:t>2</a:t>
            </a:fld>
            <a:endParaRPr lang="en-US" dirty="0"/>
          </a:p>
        </p:txBody>
      </p:sp>
    </p:spTree>
    <p:extLst>
      <p:ext uri="{BB962C8B-B14F-4D97-AF65-F5344CB8AC3E}">
        <p14:creationId xmlns:p14="http://schemas.microsoft.com/office/powerpoint/2010/main" val="24814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4A5D039-97F6-47C3-910D-4BBB9A9908C0}" type="slidenum">
              <a:rPr lang="en-US" smtClean="0"/>
              <a:t>3</a:t>
            </a:fld>
            <a:endParaRPr lang="en-US" dirty="0"/>
          </a:p>
        </p:txBody>
      </p:sp>
    </p:spTree>
    <p:extLst>
      <p:ext uri="{BB962C8B-B14F-4D97-AF65-F5344CB8AC3E}">
        <p14:creationId xmlns:p14="http://schemas.microsoft.com/office/powerpoint/2010/main" val="4169582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sz="2000" dirty="0">
              <a:latin typeface="Calibri"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CDF2E39-9BA5-7049-BCAA-D884C457C234}" type="slidenum">
              <a:rPr lang="en-US"/>
              <a:pPr eaLnBrk="1" hangingPunct="1"/>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4A5D039-97F6-47C3-910D-4BBB9A9908C0}" type="slidenum">
              <a:rPr lang="en-US" smtClean="0"/>
              <a:t>16</a:t>
            </a:fld>
            <a:endParaRPr lang="en-US" dirty="0"/>
          </a:p>
        </p:txBody>
      </p:sp>
    </p:spTree>
    <p:extLst>
      <p:ext uri="{BB962C8B-B14F-4D97-AF65-F5344CB8AC3E}">
        <p14:creationId xmlns:p14="http://schemas.microsoft.com/office/powerpoint/2010/main" val="377090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4A5D039-97F6-47C3-910D-4BBB9A9908C0}" type="slidenum">
              <a:rPr lang="en-US" smtClean="0"/>
              <a:t>40</a:t>
            </a:fld>
            <a:endParaRPr lang="en-US" dirty="0"/>
          </a:p>
        </p:txBody>
      </p:sp>
    </p:spTree>
    <p:extLst>
      <p:ext uri="{BB962C8B-B14F-4D97-AF65-F5344CB8AC3E}">
        <p14:creationId xmlns:p14="http://schemas.microsoft.com/office/powerpoint/2010/main" val="3383077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2"/>
          </p:nvPr>
        </p:nvSpPr>
        <p:spPr>
          <a:xfrm>
            <a:off x="457200" y="6356351"/>
            <a:ext cx="3429000" cy="34924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ORBIT-1-British Council Presentation-MSM/</a:t>
            </a:r>
            <a:r>
              <a:rPr lang="en-US" dirty="0" err="1" smtClean="0"/>
              <a:t>msm</a:t>
            </a:r>
            <a:endParaRPr lang="en-US" dirty="0"/>
          </a:p>
        </p:txBody>
      </p:sp>
      <p:sp>
        <p:nvSpPr>
          <p:cNvPr id="8" name="Footer Placeholder 4"/>
          <p:cNvSpPr>
            <a:spLocks noGrp="1"/>
          </p:cNvSpPr>
          <p:nvPr>
            <p:ph type="ftr" sz="quarter" idx="3"/>
          </p:nvPr>
        </p:nvSpPr>
        <p:spPr>
          <a:xfrm>
            <a:off x="4114800" y="6356351"/>
            <a:ext cx="1905000" cy="349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2014-07-14</a:t>
            </a: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 Page </a:t>
            </a:r>
            <a:fld id="{70E98DE3-B71D-40C4-BA70-4D7DDCCAE012}" type="slidenum">
              <a:rPr lang="en-US" smtClean="0"/>
              <a:pPr/>
              <a:t>‹#›</a:t>
            </a:fld>
            <a:r>
              <a:rPr lang="en-US" dirty="0" smtClean="0"/>
              <a:t> of 31</a:t>
            </a:r>
            <a:endParaRPr lang="en-US" dirty="0"/>
          </a:p>
        </p:txBody>
      </p:sp>
    </p:spTree>
    <p:extLst>
      <p:ext uri="{BB962C8B-B14F-4D97-AF65-F5344CB8AC3E}">
        <p14:creationId xmlns:p14="http://schemas.microsoft.com/office/powerpoint/2010/main" val="167700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62AE37-4D28-4A06-80AC-E893E7BA371B}" type="datetime1">
              <a:rPr lang="en-US" smtClean="0"/>
              <a:t>7/29/2014</a:t>
            </a:fld>
            <a:endParaRPr lang="en-US" dirty="0"/>
          </a:p>
        </p:txBody>
      </p:sp>
      <p:sp>
        <p:nvSpPr>
          <p:cNvPr id="5" name="Footer Placeholder 4"/>
          <p:cNvSpPr>
            <a:spLocks noGrp="1"/>
          </p:cNvSpPr>
          <p:nvPr>
            <p:ph type="ftr" sz="quarter" idx="11"/>
          </p:nvPr>
        </p:nvSpPr>
        <p:spPr/>
        <p:txBody>
          <a:bodyPr/>
          <a:lstStyle/>
          <a:p>
            <a:r>
              <a:rPr lang="en-US" dirty="0" smtClean="0"/>
              <a:t>ORBIT</a:t>
            </a:r>
            <a:endParaRPr lang="en-US" dirty="0"/>
          </a:p>
        </p:txBody>
      </p:sp>
      <p:sp>
        <p:nvSpPr>
          <p:cNvPr id="6" name="Slide Number Placeholder 5"/>
          <p:cNvSpPr>
            <a:spLocks noGrp="1"/>
          </p:cNvSpPr>
          <p:nvPr>
            <p:ph type="sldNum" sz="quarter" idx="12"/>
          </p:nvPr>
        </p:nvSpPr>
        <p:spPr/>
        <p:txBody>
          <a:bodyPr/>
          <a:lstStyle/>
          <a:p>
            <a:fld id="{70E98DE3-B71D-40C4-BA70-4D7DDCCAE012}" type="slidenum">
              <a:rPr lang="en-US" smtClean="0"/>
              <a:t>‹#›</a:t>
            </a:fld>
            <a:endParaRPr lang="en-US" dirty="0"/>
          </a:p>
        </p:txBody>
      </p:sp>
    </p:spTree>
    <p:extLst>
      <p:ext uri="{BB962C8B-B14F-4D97-AF65-F5344CB8AC3E}">
        <p14:creationId xmlns:p14="http://schemas.microsoft.com/office/powerpoint/2010/main" val="104717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63749F-5C7F-4C67-A7F4-43E9BB4893EB}" type="datetime1">
              <a:rPr lang="en-US" smtClean="0"/>
              <a:t>7/29/2014</a:t>
            </a:fld>
            <a:endParaRPr lang="en-US" dirty="0"/>
          </a:p>
        </p:txBody>
      </p:sp>
      <p:sp>
        <p:nvSpPr>
          <p:cNvPr id="5" name="Footer Placeholder 4"/>
          <p:cNvSpPr>
            <a:spLocks noGrp="1"/>
          </p:cNvSpPr>
          <p:nvPr>
            <p:ph type="ftr" sz="quarter" idx="11"/>
          </p:nvPr>
        </p:nvSpPr>
        <p:spPr/>
        <p:txBody>
          <a:bodyPr/>
          <a:lstStyle/>
          <a:p>
            <a:r>
              <a:rPr lang="en-US" dirty="0" smtClean="0"/>
              <a:t>ORBIT</a:t>
            </a:r>
            <a:endParaRPr lang="en-US" dirty="0"/>
          </a:p>
        </p:txBody>
      </p:sp>
      <p:sp>
        <p:nvSpPr>
          <p:cNvPr id="6" name="Slide Number Placeholder 5"/>
          <p:cNvSpPr>
            <a:spLocks noGrp="1"/>
          </p:cNvSpPr>
          <p:nvPr>
            <p:ph type="sldNum" sz="quarter" idx="12"/>
          </p:nvPr>
        </p:nvSpPr>
        <p:spPr/>
        <p:txBody>
          <a:bodyPr/>
          <a:lstStyle/>
          <a:p>
            <a:fld id="{70E98DE3-B71D-40C4-BA70-4D7DDCCAE012}" type="slidenum">
              <a:rPr lang="en-US" smtClean="0"/>
              <a:t>‹#›</a:t>
            </a:fld>
            <a:endParaRPr lang="en-US" dirty="0"/>
          </a:p>
        </p:txBody>
      </p:sp>
    </p:spTree>
    <p:extLst>
      <p:ext uri="{BB962C8B-B14F-4D97-AF65-F5344CB8AC3E}">
        <p14:creationId xmlns:p14="http://schemas.microsoft.com/office/powerpoint/2010/main" val="90439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7" descr="template 1 2011 01 0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Aharoni" pitchFamily="2" charset="-79"/>
                <a:cs typeface="Aharoni" pitchFamily="2" charset="-79"/>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a:latin typeface="Aharoni" pitchFamily="2" charset="-79"/>
                <a:cs typeface="Aharoni" pitchFamily="2" charset="-79"/>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810000" y="6356350"/>
            <a:ext cx="2133600" cy="365125"/>
          </a:xfrm>
        </p:spPr>
        <p:txBody>
          <a:bodyPr/>
          <a:lstStyle>
            <a:lvl1pPr algn="ctr">
              <a:defRPr sz="600">
                <a:solidFill>
                  <a:schemeClr val="tx1"/>
                </a:solidFill>
                <a:latin typeface="Arial" pitchFamily="34" charset="0"/>
                <a:cs typeface="Arial" pitchFamily="34" charset="0"/>
              </a:defRPr>
            </a:lvl1pPr>
          </a:lstStyle>
          <a:p>
            <a:r>
              <a:rPr lang="en-US" dirty="0" smtClean="0"/>
              <a:t>2014-07-14</a:t>
            </a:r>
            <a:endParaRPr lang="en-US" dirty="0"/>
          </a:p>
        </p:txBody>
      </p:sp>
      <p:sp>
        <p:nvSpPr>
          <p:cNvPr id="5" name="Footer Placeholder 4"/>
          <p:cNvSpPr>
            <a:spLocks noGrp="1"/>
          </p:cNvSpPr>
          <p:nvPr>
            <p:ph type="ftr" sz="quarter" idx="11"/>
          </p:nvPr>
        </p:nvSpPr>
        <p:spPr>
          <a:xfrm>
            <a:off x="457200" y="6356350"/>
            <a:ext cx="2895600" cy="365125"/>
          </a:xfrm>
        </p:spPr>
        <p:txBody>
          <a:bodyPr/>
          <a:lstStyle>
            <a:lvl1pPr algn="ctr">
              <a:defRPr sz="600">
                <a:solidFill>
                  <a:schemeClr val="tx1"/>
                </a:solidFill>
                <a:latin typeface="Arial" pitchFamily="34" charset="0"/>
                <a:cs typeface="Arial" pitchFamily="34" charset="0"/>
              </a:defRPr>
            </a:lvl1pPr>
          </a:lstStyle>
          <a:p>
            <a:r>
              <a:rPr lang="en-US" dirty="0" smtClean="0"/>
              <a:t>ORBIT-1-British Council Presentation-MSM/</a:t>
            </a:r>
            <a:r>
              <a:rPr lang="en-US" dirty="0" err="1" smtClean="0"/>
              <a:t>msm</a:t>
            </a:r>
            <a:endParaRPr lang="en-US" dirty="0"/>
          </a:p>
        </p:txBody>
      </p:sp>
      <p:sp>
        <p:nvSpPr>
          <p:cNvPr id="6" name="Slide Number Placeholder 5"/>
          <p:cNvSpPr>
            <a:spLocks noGrp="1"/>
          </p:cNvSpPr>
          <p:nvPr>
            <p:ph type="sldNum" sz="quarter" idx="12"/>
          </p:nvPr>
        </p:nvSpPr>
        <p:spPr/>
        <p:txBody>
          <a:bodyPr/>
          <a:lstStyle>
            <a:lvl1pPr algn="ctr">
              <a:defRPr sz="600">
                <a:solidFill>
                  <a:schemeClr val="tx1"/>
                </a:solidFill>
                <a:latin typeface="Arial" pitchFamily="34" charset="0"/>
                <a:cs typeface="Arial" pitchFamily="34" charset="0"/>
              </a:defRPr>
            </a:lvl1pPr>
          </a:lstStyle>
          <a:p>
            <a:fld id="{70E98DE3-B71D-40C4-BA70-4D7DDCCAE012}" type="slidenum">
              <a:rPr lang="en-US" smtClean="0"/>
              <a:pPr/>
              <a:t>‹#›</a:t>
            </a:fld>
            <a:r>
              <a:rPr lang="en-US" dirty="0" smtClean="0"/>
              <a:t> of </a:t>
            </a:r>
            <a:endParaRPr lang="en-US" dirty="0"/>
          </a:p>
        </p:txBody>
      </p:sp>
    </p:spTree>
    <p:extLst>
      <p:ext uri="{BB962C8B-B14F-4D97-AF65-F5344CB8AC3E}">
        <p14:creationId xmlns:p14="http://schemas.microsoft.com/office/powerpoint/2010/main" val="26660676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97FBFF-E06D-491F-A0EF-9A0F12C93AD7}" type="datetime1">
              <a:rPr lang="en-US" smtClean="0"/>
              <a:t>7/29/2014</a:t>
            </a:fld>
            <a:endParaRPr lang="en-US" dirty="0"/>
          </a:p>
        </p:txBody>
      </p:sp>
      <p:sp>
        <p:nvSpPr>
          <p:cNvPr id="5" name="Footer Placeholder 4"/>
          <p:cNvSpPr>
            <a:spLocks noGrp="1"/>
          </p:cNvSpPr>
          <p:nvPr>
            <p:ph type="ftr" sz="quarter" idx="11"/>
          </p:nvPr>
        </p:nvSpPr>
        <p:spPr/>
        <p:txBody>
          <a:bodyPr/>
          <a:lstStyle/>
          <a:p>
            <a:r>
              <a:rPr lang="en-US" dirty="0" smtClean="0"/>
              <a:t>ORBIT</a:t>
            </a:r>
            <a:endParaRPr lang="en-US" dirty="0"/>
          </a:p>
        </p:txBody>
      </p:sp>
      <p:sp>
        <p:nvSpPr>
          <p:cNvPr id="6" name="Slide Number Placeholder 5"/>
          <p:cNvSpPr>
            <a:spLocks noGrp="1"/>
          </p:cNvSpPr>
          <p:nvPr>
            <p:ph type="sldNum" sz="quarter" idx="12"/>
          </p:nvPr>
        </p:nvSpPr>
        <p:spPr/>
        <p:txBody>
          <a:bodyPr/>
          <a:lstStyle/>
          <a:p>
            <a:fld id="{70E98DE3-B71D-40C4-BA70-4D7DDCCAE012}" type="slidenum">
              <a:rPr lang="en-US" smtClean="0"/>
              <a:t>‹#›</a:t>
            </a:fld>
            <a:endParaRPr lang="en-US" dirty="0"/>
          </a:p>
        </p:txBody>
      </p:sp>
    </p:spTree>
    <p:extLst>
      <p:ext uri="{BB962C8B-B14F-4D97-AF65-F5344CB8AC3E}">
        <p14:creationId xmlns:p14="http://schemas.microsoft.com/office/powerpoint/2010/main" val="31489912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975A76-F119-4104-89AF-73A021A49D69}" type="datetime1">
              <a:rPr lang="en-US" smtClean="0"/>
              <a:t>7/29/2014</a:t>
            </a:fld>
            <a:endParaRPr lang="en-US" dirty="0"/>
          </a:p>
        </p:txBody>
      </p:sp>
      <p:sp>
        <p:nvSpPr>
          <p:cNvPr id="6" name="Footer Placeholder 5"/>
          <p:cNvSpPr>
            <a:spLocks noGrp="1"/>
          </p:cNvSpPr>
          <p:nvPr>
            <p:ph type="ftr" sz="quarter" idx="11"/>
          </p:nvPr>
        </p:nvSpPr>
        <p:spPr/>
        <p:txBody>
          <a:bodyPr/>
          <a:lstStyle/>
          <a:p>
            <a:r>
              <a:rPr lang="en-US" dirty="0" smtClean="0"/>
              <a:t>ORBIT</a:t>
            </a:r>
            <a:endParaRPr lang="en-US" dirty="0"/>
          </a:p>
        </p:txBody>
      </p:sp>
      <p:sp>
        <p:nvSpPr>
          <p:cNvPr id="7" name="Slide Number Placeholder 6"/>
          <p:cNvSpPr>
            <a:spLocks noGrp="1"/>
          </p:cNvSpPr>
          <p:nvPr>
            <p:ph type="sldNum" sz="quarter" idx="12"/>
          </p:nvPr>
        </p:nvSpPr>
        <p:spPr/>
        <p:txBody>
          <a:bodyPr/>
          <a:lstStyle/>
          <a:p>
            <a:fld id="{70E98DE3-B71D-40C4-BA70-4D7DDCCAE012}" type="slidenum">
              <a:rPr lang="en-US" smtClean="0"/>
              <a:t>‹#›</a:t>
            </a:fld>
            <a:endParaRPr lang="en-US" dirty="0"/>
          </a:p>
        </p:txBody>
      </p:sp>
    </p:spTree>
    <p:extLst>
      <p:ext uri="{BB962C8B-B14F-4D97-AF65-F5344CB8AC3E}">
        <p14:creationId xmlns:p14="http://schemas.microsoft.com/office/powerpoint/2010/main" val="382580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637E9D-083F-4AFE-BD1D-A8B34CD257F2}" type="datetime1">
              <a:rPr lang="en-US" smtClean="0"/>
              <a:t>7/29/2014</a:t>
            </a:fld>
            <a:endParaRPr lang="en-US" dirty="0"/>
          </a:p>
        </p:txBody>
      </p:sp>
      <p:sp>
        <p:nvSpPr>
          <p:cNvPr id="8" name="Footer Placeholder 7"/>
          <p:cNvSpPr>
            <a:spLocks noGrp="1"/>
          </p:cNvSpPr>
          <p:nvPr>
            <p:ph type="ftr" sz="quarter" idx="11"/>
          </p:nvPr>
        </p:nvSpPr>
        <p:spPr/>
        <p:txBody>
          <a:bodyPr/>
          <a:lstStyle/>
          <a:p>
            <a:r>
              <a:rPr lang="en-US" dirty="0" smtClean="0"/>
              <a:t>ORBIT</a:t>
            </a:r>
            <a:endParaRPr lang="en-US" dirty="0"/>
          </a:p>
        </p:txBody>
      </p:sp>
      <p:sp>
        <p:nvSpPr>
          <p:cNvPr id="9" name="Slide Number Placeholder 8"/>
          <p:cNvSpPr>
            <a:spLocks noGrp="1"/>
          </p:cNvSpPr>
          <p:nvPr>
            <p:ph type="sldNum" sz="quarter" idx="12"/>
          </p:nvPr>
        </p:nvSpPr>
        <p:spPr/>
        <p:txBody>
          <a:bodyPr/>
          <a:lstStyle/>
          <a:p>
            <a:fld id="{70E98DE3-B71D-40C4-BA70-4D7DDCCAE012}" type="slidenum">
              <a:rPr lang="en-US" smtClean="0"/>
              <a:t>‹#›</a:t>
            </a:fld>
            <a:endParaRPr lang="en-US" dirty="0"/>
          </a:p>
        </p:txBody>
      </p:sp>
    </p:spTree>
    <p:extLst>
      <p:ext uri="{BB962C8B-B14F-4D97-AF65-F5344CB8AC3E}">
        <p14:creationId xmlns:p14="http://schemas.microsoft.com/office/powerpoint/2010/main" val="2864239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F3A9FD-9F2B-4D24-9DC8-63E639F7C9D9}" type="datetime1">
              <a:rPr lang="en-US" smtClean="0"/>
              <a:t>7/29/2014</a:t>
            </a:fld>
            <a:endParaRPr lang="en-US" dirty="0"/>
          </a:p>
        </p:txBody>
      </p:sp>
      <p:sp>
        <p:nvSpPr>
          <p:cNvPr id="4" name="Footer Placeholder 3"/>
          <p:cNvSpPr>
            <a:spLocks noGrp="1"/>
          </p:cNvSpPr>
          <p:nvPr>
            <p:ph type="ftr" sz="quarter" idx="11"/>
          </p:nvPr>
        </p:nvSpPr>
        <p:spPr/>
        <p:txBody>
          <a:bodyPr/>
          <a:lstStyle/>
          <a:p>
            <a:r>
              <a:rPr lang="en-US" dirty="0" smtClean="0"/>
              <a:t>ORBIT</a:t>
            </a:r>
            <a:endParaRPr lang="en-US" dirty="0"/>
          </a:p>
        </p:txBody>
      </p:sp>
      <p:sp>
        <p:nvSpPr>
          <p:cNvPr id="5" name="Slide Number Placeholder 4"/>
          <p:cNvSpPr>
            <a:spLocks noGrp="1"/>
          </p:cNvSpPr>
          <p:nvPr>
            <p:ph type="sldNum" sz="quarter" idx="12"/>
          </p:nvPr>
        </p:nvSpPr>
        <p:spPr/>
        <p:txBody>
          <a:bodyPr/>
          <a:lstStyle/>
          <a:p>
            <a:fld id="{70E98DE3-B71D-40C4-BA70-4D7DDCCAE012}" type="slidenum">
              <a:rPr lang="en-US" smtClean="0"/>
              <a:t>‹#›</a:t>
            </a:fld>
            <a:endParaRPr lang="en-US" dirty="0"/>
          </a:p>
        </p:txBody>
      </p:sp>
    </p:spTree>
    <p:extLst>
      <p:ext uri="{BB962C8B-B14F-4D97-AF65-F5344CB8AC3E}">
        <p14:creationId xmlns:p14="http://schemas.microsoft.com/office/powerpoint/2010/main" val="180522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0C597-E22D-4D7F-A1F8-652D50956B13}" type="datetime1">
              <a:rPr lang="en-US" smtClean="0"/>
              <a:t>7/29/2014</a:t>
            </a:fld>
            <a:endParaRPr lang="en-US" dirty="0"/>
          </a:p>
        </p:txBody>
      </p:sp>
      <p:sp>
        <p:nvSpPr>
          <p:cNvPr id="3" name="Footer Placeholder 2"/>
          <p:cNvSpPr>
            <a:spLocks noGrp="1"/>
          </p:cNvSpPr>
          <p:nvPr>
            <p:ph type="ftr" sz="quarter" idx="11"/>
          </p:nvPr>
        </p:nvSpPr>
        <p:spPr/>
        <p:txBody>
          <a:bodyPr/>
          <a:lstStyle/>
          <a:p>
            <a:r>
              <a:rPr lang="en-US" dirty="0" smtClean="0"/>
              <a:t>ORBIT</a:t>
            </a:r>
            <a:endParaRPr lang="en-US" dirty="0"/>
          </a:p>
        </p:txBody>
      </p:sp>
      <p:sp>
        <p:nvSpPr>
          <p:cNvPr id="4" name="Slide Number Placeholder 3"/>
          <p:cNvSpPr>
            <a:spLocks noGrp="1"/>
          </p:cNvSpPr>
          <p:nvPr>
            <p:ph type="sldNum" sz="quarter" idx="12"/>
          </p:nvPr>
        </p:nvSpPr>
        <p:spPr/>
        <p:txBody>
          <a:bodyPr/>
          <a:lstStyle/>
          <a:p>
            <a:fld id="{70E98DE3-B71D-40C4-BA70-4D7DDCCAE012}" type="slidenum">
              <a:rPr lang="en-US" smtClean="0"/>
              <a:t>‹#›</a:t>
            </a:fld>
            <a:endParaRPr lang="en-US" dirty="0"/>
          </a:p>
        </p:txBody>
      </p:sp>
    </p:spTree>
    <p:extLst>
      <p:ext uri="{BB962C8B-B14F-4D97-AF65-F5344CB8AC3E}">
        <p14:creationId xmlns:p14="http://schemas.microsoft.com/office/powerpoint/2010/main" val="172584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A0387-B5EF-466B-BC20-300148680894}" type="datetime1">
              <a:rPr lang="en-US" smtClean="0"/>
              <a:t>7/29/2014</a:t>
            </a:fld>
            <a:endParaRPr lang="en-US" dirty="0"/>
          </a:p>
        </p:txBody>
      </p:sp>
      <p:sp>
        <p:nvSpPr>
          <p:cNvPr id="6" name="Footer Placeholder 5"/>
          <p:cNvSpPr>
            <a:spLocks noGrp="1"/>
          </p:cNvSpPr>
          <p:nvPr>
            <p:ph type="ftr" sz="quarter" idx="11"/>
          </p:nvPr>
        </p:nvSpPr>
        <p:spPr/>
        <p:txBody>
          <a:bodyPr/>
          <a:lstStyle/>
          <a:p>
            <a:r>
              <a:rPr lang="en-US" dirty="0" smtClean="0"/>
              <a:t>ORBIT</a:t>
            </a:r>
            <a:endParaRPr lang="en-US" dirty="0"/>
          </a:p>
        </p:txBody>
      </p:sp>
      <p:sp>
        <p:nvSpPr>
          <p:cNvPr id="7" name="Slide Number Placeholder 6"/>
          <p:cNvSpPr>
            <a:spLocks noGrp="1"/>
          </p:cNvSpPr>
          <p:nvPr>
            <p:ph type="sldNum" sz="quarter" idx="12"/>
          </p:nvPr>
        </p:nvSpPr>
        <p:spPr/>
        <p:txBody>
          <a:bodyPr/>
          <a:lstStyle/>
          <a:p>
            <a:fld id="{70E98DE3-B71D-40C4-BA70-4D7DDCCAE012}" type="slidenum">
              <a:rPr lang="en-US" smtClean="0"/>
              <a:t>‹#›</a:t>
            </a:fld>
            <a:endParaRPr lang="en-US" dirty="0"/>
          </a:p>
        </p:txBody>
      </p:sp>
    </p:spTree>
    <p:extLst>
      <p:ext uri="{BB962C8B-B14F-4D97-AF65-F5344CB8AC3E}">
        <p14:creationId xmlns:p14="http://schemas.microsoft.com/office/powerpoint/2010/main" val="319768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A138D-DB16-4A12-90C0-E22280FFF5B4}" type="datetime1">
              <a:rPr lang="en-US" smtClean="0"/>
              <a:t>7/29/2014</a:t>
            </a:fld>
            <a:endParaRPr lang="en-US" dirty="0"/>
          </a:p>
        </p:txBody>
      </p:sp>
      <p:sp>
        <p:nvSpPr>
          <p:cNvPr id="6" name="Footer Placeholder 5"/>
          <p:cNvSpPr>
            <a:spLocks noGrp="1"/>
          </p:cNvSpPr>
          <p:nvPr>
            <p:ph type="ftr" sz="quarter" idx="11"/>
          </p:nvPr>
        </p:nvSpPr>
        <p:spPr/>
        <p:txBody>
          <a:bodyPr/>
          <a:lstStyle/>
          <a:p>
            <a:r>
              <a:rPr lang="en-US" dirty="0" smtClean="0"/>
              <a:t>ORBIT</a:t>
            </a:r>
            <a:endParaRPr lang="en-US" dirty="0"/>
          </a:p>
        </p:txBody>
      </p:sp>
      <p:sp>
        <p:nvSpPr>
          <p:cNvPr id="7" name="Slide Number Placeholder 6"/>
          <p:cNvSpPr>
            <a:spLocks noGrp="1"/>
          </p:cNvSpPr>
          <p:nvPr>
            <p:ph type="sldNum" sz="quarter" idx="12"/>
          </p:nvPr>
        </p:nvSpPr>
        <p:spPr/>
        <p:txBody>
          <a:bodyPr/>
          <a:lstStyle/>
          <a:p>
            <a:fld id="{70E98DE3-B71D-40C4-BA70-4D7DDCCAE012}" type="slidenum">
              <a:rPr lang="en-US" smtClean="0"/>
              <a:t>‹#›</a:t>
            </a:fld>
            <a:endParaRPr lang="en-US" dirty="0"/>
          </a:p>
        </p:txBody>
      </p:sp>
    </p:spTree>
    <p:extLst>
      <p:ext uri="{BB962C8B-B14F-4D97-AF65-F5344CB8AC3E}">
        <p14:creationId xmlns:p14="http://schemas.microsoft.com/office/powerpoint/2010/main" val="183673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3429000" cy="34924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ORBIT-1-British Council Presentation-MSM/</a:t>
            </a:r>
            <a:r>
              <a:rPr lang="en-US" dirty="0" err="1" smtClean="0"/>
              <a:t>msm</a:t>
            </a:r>
            <a:endParaRPr lang="en-US" dirty="0"/>
          </a:p>
        </p:txBody>
      </p:sp>
      <p:sp>
        <p:nvSpPr>
          <p:cNvPr id="5" name="Footer Placeholder 4"/>
          <p:cNvSpPr>
            <a:spLocks noGrp="1"/>
          </p:cNvSpPr>
          <p:nvPr>
            <p:ph type="ftr" sz="quarter" idx="3"/>
          </p:nvPr>
        </p:nvSpPr>
        <p:spPr>
          <a:xfrm>
            <a:off x="4114800" y="6356351"/>
            <a:ext cx="1905000" cy="349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2014-07-14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 Page </a:t>
            </a:r>
            <a:fld id="{70E98DE3-B71D-40C4-BA70-4D7DDCCAE012}" type="slidenum">
              <a:rPr lang="en-US" smtClean="0"/>
              <a:pPr/>
              <a:t>‹#›</a:t>
            </a:fld>
            <a:r>
              <a:rPr lang="en-US" dirty="0" smtClean="0"/>
              <a:t> of 31</a:t>
            </a:r>
            <a:endParaRPr lang="en-US" dirty="0"/>
          </a:p>
        </p:txBody>
      </p:sp>
    </p:spTree>
    <p:extLst>
      <p:ext uri="{BB962C8B-B14F-4D97-AF65-F5344CB8AC3E}">
        <p14:creationId xmlns:p14="http://schemas.microsoft.com/office/powerpoint/2010/main" val="2058070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wmf"/><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entoring%20template%20A-%20%20Monitoring%20and%20evaluation%20planning%20matrix.do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APPROVAL%20LETTER%20MERSETA.pdf"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google.co.za/url?sa=i&amp;rct=j&amp;q=&amp;esrc=s&amp;frm=1&amp;source=images&amp;cd=&amp;cad=rja&amp;uact=8&amp;docid=LteT9MaCONRCdM&amp;tbnid=NxKgo9dabs0vJM:&amp;ved=0CAUQjRw&amp;url=http://www.thehamiltonian.net/2010_09_01_archive.html&amp;ei=pLrCU4LmGs750gXtwYGABw&amp;bvm=bv.70810081,d.ZGU&amp;psig=AFQjCNHkX55SYFhR2YV1bOuKDSjeQhypTA&amp;ust=1405357013899803" TargetMode="External"/><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mplate FRONT PAGE  2012 05 2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70" y="2"/>
            <a:ext cx="9136530" cy="685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7471" y="533400"/>
            <a:ext cx="9136530" cy="914400"/>
          </a:xfrm>
          <a:prstGeom prst="rect">
            <a:avLst/>
          </a:prstGeom>
          <a:extLst/>
        </p:spPr>
        <p:txBody>
          <a:bodyPr vert="horz" lIns="91440" tIns="45720" rIns="91440" bIns="45720" rtlCol="0" anchor="ctr">
            <a:noAutofit/>
          </a:bodyPr>
          <a:lstStyle>
            <a:lvl1pPr algn="ctr">
              <a:spcBef>
                <a:spcPct val="0"/>
              </a:spcBef>
              <a:buNone/>
              <a:defRPr sz="4800" b="1" u="sng">
                <a:latin typeface="Aharoni" panose="02010803020104030203" pitchFamily="2" charset="-79"/>
                <a:ea typeface="+mj-ea"/>
                <a:cs typeface="Aharoni" panose="02010803020104030203" pitchFamily="2" charset="-79"/>
              </a:defRPr>
            </a:lvl1pPr>
          </a:lstStyle>
          <a:p>
            <a:r>
              <a:rPr lang="en-US" sz="2800" u="none" dirty="0">
                <a:latin typeface="Arial" panose="020B0604020202020204" pitchFamily="34" charset="0"/>
                <a:cs typeface="Arial" panose="020B0604020202020204" pitchFamily="34" charset="0"/>
              </a:rPr>
              <a:t>INTERNATIONAL SKILLS </a:t>
            </a:r>
            <a:r>
              <a:rPr lang="en-US" sz="2800" u="none" dirty="0" smtClean="0">
                <a:latin typeface="Arial" panose="020B0604020202020204" pitchFamily="34" charset="0"/>
                <a:cs typeface="Arial" panose="020B0604020202020204" pitchFamily="34" charset="0"/>
              </a:rPr>
              <a:t>PARTNERSHIPS</a:t>
            </a:r>
          </a:p>
          <a:p>
            <a:r>
              <a:rPr lang="en-US" sz="2800" u="none" dirty="0" smtClean="0">
                <a:latin typeface="Arial" panose="020B0604020202020204" pitchFamily="34" charset="0"/>
                <a:cs typeface="Arial" panose="020B0604020202020204" pitchFamily="34" charset="0"/>
              </a:rPr>
              <a:t>SKILLS FOR EMPLOYABILITY:  </a:t>
            </a:r>
          </a:p>
          <a:p>
            <a:r>
              <a:rPr lang="en-US" sz="2800" u="none" dirty="0" smtClean="0">
                <a:latin typeface="Arial" panose="020B0604020202020204" pitchFamily="34" charset="0"/>
                <a:cs typeface="Arial" panose="020B0604020202020204" pitchFamily="34" charset="0"/>
              </a:rPr>
              <a:t>BRINGING THE LEARNING HOME</a:t>
            </a:r>
          </a:p>
          <a:p>
            <a:endParaRPr lang="en-US" sz="2800" dirty="0">
              <a:latin typeface="Arial" panose="020B0604020202020204" pitchFamily="34" charset="0"/>
              <a:cs typeface="Arial" panose="020B0604020202020204" pitchFamily="34" charset="0"/>
            </a:endParaRPr>
          </a:p>
        </p:txBody>
      </p:sp>
      <p:sp>
        <p:nvSpPr>
          <p:cNvPr id="6" name="Title 1"/>
          <p:cNvSpPr txBox="1">
            <a:spLocks/>
          </p:cNvSpPr>
          <p:nvPr/>
        </p:nvSpPr>
        <p:spPr bwMode="auto">
          <a:xfrm>
            <a:off x="76200" y="5932714"/>
            <a:ext cx="7793037" cy="762000"/>
          </a:xfrm>
          <a:prstGeom prst="rect">
            <a:avLst/>
          </a:prstGeom>
          <a:extLst/>
        </p:spPr>
        <p:txBody>
          <a:bodyPr vert="horz" lIns="91440" tIns="45720" rIns="91440" bIns="45720" rtlCol="0" anchor="ctr">
            <a:noAutofit/>
          </a:bodyPr>
          <a:lstStyle>
            <a:defPPr>
              <a:defRPr lang="en-US"/>
            </a:defPPr>
            <a:lvl1pPr algn="ctr">
              <a:spcBef>
                <a:spcPct val="0"/>
              </a:spcBef>
              <a:buNone/>
              <a:defRPr sz="2800" b="1" u="sng">
                <a:latin typeface="Aharoni" panose="02010803020104030203" pitchFamily="2" charset="-79"/>
                <a:ea typeface="+mj-ea"/>
                <a:cs typeface="Aharoni" panose="02010803020104030203" pitchFamily="2" charset="-79"/>
              </a:defRPr>
            </a:lvl1pPr>
          </a:lstStyle>
          <a:p>
            <a:pPr algn="l"/>
            <a:endParaRPr lang="en-US" sz="2400" b="0" u="none" dirty="0">
              <a:latin typeface="Arial" panose="020B0604020202020204" pitchFamily="34" charset="0"/>
              <a:cs typeface="Arial" panose="020B0604020202020204" pitchFamily="34" charset="0"/>
            </a:endParaRPr>
          </a:p>
        </p:txBody>
      </p:sp>
      <p:sp>
        <p:nvSpPr>
          <p:cNvPr id="7" name="Title 1"/>
          <p:cNvSpPr txBox="1">
            <a:spLocks/>
          </p:cNvSpPr>
          <p:nvPr/>
        </p:nvSpPr>
        <p:spPr bwMode="auto">
          <a:xfrm>
            <a:off x="7315200" y="6237514"/>
            <a:ext cx="1752600" cy="457200"/>
          </a:xfrm>
          <a:prstGeom prst="rect">
            <a:avLst/>
          </a:prstGeom>
          <a:extLst/>
        </p:spPr>
        <p:txBody>
          <a:bodyPr vert="horz" lIns="91440" tIns="45720" rIns="91440" bIns="45720" rtlCol="0" anchor="ctr">
            <a:noAutofit/>
          </a:bodyPr>
          <a:lstStyle>
            <a:defPPr>
              <a:defRPr lang="en-US"/>
            </a:defPPr>
            <a:lvl1pPr>
              <a:spcBef>
                <a:spcPct val="0"/>
              </a:spcBef>
              <a:buNone/>
              <a:defRPr sz="2400" b="1" u="none">
                <a:latin typeface="Aharoni" panose="02010803020104030203" pitchFamily="2" charset="-79"/>
                <a:ea typeface="+mj-ea"/>
                <a:cs typeface="Aharoni" panose="02010803020104030203" pitchFamily="2" charset="-79"/>
              </a:defRPr>
            </a:lvl1pPr>
          </a:lstStyle>
          <a:p>
            <a:pPr algn="r"/>
            <a:endParaRPr 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837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ZA" dirty="0" smtClean="0">
                <a:latin typeface="Aharoni" pitchFamily="2" charset="-79"/>
                <a:cs typeface="Aharoni" pitchFamily="2" charset="-79"/>
              </a:rPr>
              <a:t>ENTERPRISE PASSPORT CONT…</a:t>
            </a:r>
            <a:endParaRPr lang="en-ZA" dirty="0">
              <a:latin typeface="Aharoni" pitchFamily="2" charset="-79"/>
              <a:cs typeface="Aharoni" pitchFamily="2" charset="-79"/>
            </a:endParaRPr>
          </a:p>
        </p:txBody>
      </p:sp>
      <p:sp>
        <p:nvSpPr>
          <p:cNvPr id="8" name="Text Placeholder 7"/>
          <p:cNvSpPr>
            <a:spLocks noGrp="1"/>
          </p:cNvSpPr>
          <p:nvPr>
            <p:ph type="body" idx="1"/>
          </p:nvPr>
        </p:nvSpPr>
        <p:spPr/>
        <p:txBody>
          <a:bodyPr/>
          <a:lstStyle/>
          <a:p>
            <a:endParaRPr lang="en-ZA" dirty="0"/>
          </a:p>
        </p:txBody>
      </p:sp>
      <p:sp>
        <p:nvSpPr>
          <p:cNvPr id="9" name="Content Placeholder 8"/>
          <p:cNvSpPr>
            <a:spLocks noGrp="1"/>
          </p:cNvSpPr>
          <p:nvPr>
            <p:ph sz="half" idx="2"/>
          </p:nvPr>
        </p:nvSpPr>
        <p:spPr/>
        <p:txBody>
          <a:bodyPr/>
          <a:lstStyle/>
          <a:p>
            <a:endParaRPr lang="en-ZA"/>
          </a:p>
        </p:txBody>
      </p:sp>
      <p:sp>
        <p:nvSpPr>
          <p:cNvPr id="10" name="Text Placeholder 9"/>
          <p:cNvSpPr>
            <a:spLocks noGrp="1"/>
          </p:cNvSpPr>
          <p:nvPr>
            <p:ph type="body" sz="quarter" idx="3"/>
          </p:nvPr>
        </p:nvSpPr>
        <p:spPr/>
        <p:txBody>
          <a:bodyPr/>
          <a:lstStyle/>
          <a:p>
            <a:r>
              <a:rPr lang="en-ZA" dirty="0" smtClean="0"/>
              <a:t>ADVANTAGES</a:t>
            </a:r>
            <a:endParaRPr lang="en-ZA" dirty="0"/>
          </a:p>
        </p:txBody>
      </p:sp>
      <p:sp>
        <p:nvSpPr>
          <p:cNvPr id="11" name="Content Placeholder 10"/>
          <p:cNvSpPr>
            <a:spLocks noGrp="1"/>
          </p:cNvSpPr>
          <p:nvPr>
            <p:ph sz="quarter" idx="4"/>
          </p:nvPr>
        </p:nvSpPr>
        <p:spPr/>
        <p:txBody>
          <a:bodyPr/>
          <a:lstStyle/>
          <a:p>
            <a:pPr algn="just"/>
            <a:r>
              <a:rPr lang="en-US" dirty="0">
                <a:latin typeface="Calibri" charset="0"/>
              </a:rPr>
              <a:t>The Enterprise Passport will act as a permanent record of enterprise skills and attributes</a:t>
            </a:r>
          </a:p>
          <a:p>
            <a:pPr algn="just">
              <a:buFont typeface="Arial" charset="0"/>
              <a:buNone/>
            </a:pPr>
            <a:endParaRPr lang="en-US" sz="1600" dirty="0">
              <a:latin typeface="Calibri" charset="0"/>
            </a:endParaRPr>
          </a:p>
          <a:p>
            <a:pPr algn="just"/>
            <a:r>
              <a:rPr lang="en-US" dirty="0">
                <a:latin typeface="Calibri" charset="0"/>
              </a:rPr>
              <a:t>Once it has been completed it can support progress to further studies or into employment</a:t>
            </a:r>
          </a:p>
          <a:p>
            <a:pPr algn="just"/>
            <a:endParaRPr lang="en-ZA" dirty="0"/>
          </a:p>
        </p:txBody>
      </p:sp>
      <p:sp>
        <p:nvSpPr>
          <p:cNvPr id="4" name="Date Placeholder 3"/>
          <p:cNvSpPr>
            <a:spLocks noGrp="1"/>
          </p:cNvSpPr>
          <p:nvPr>
            <p:ph type="dt" sz="half" idx="10"/>
          </p:nvPr>
        </p:nvSpPr>
        <p:spPr>
          <a:xfrm>
            <a:off x="4572000" y="6248400"/>
            <a:ext cx="1600200" cy="349249"/>
          </a:xfrm>
        </p:spPr>
        <p:txBody>
          <a:bodyPr/>
          <a:lstStyle/>
          <a:p>
            <a:r>
              <a:rPr lang="en-US" dirty="0" smtClean="0"/>
              <a:t>2014-07-14</a:t>
            </a:r>
            <a:endParaRPr lang="en-US" dirty="0"/>
          </a:p>
        </p:txBody>
      </p:sp>
      <p:sp>
        <p:nvSpPr>
          <p:cNvPr id="5" name="Footer Placeholder 4"/>
          <p:cNvSpPr>
            <a:spLocks noGrp="1"/>
          </p:cNvSpPr>
          <p:nvPr>
            <p:ph type="ftr" sz="quarter" idx="11"/>
          </p:nvPr>
        </p:nvSpPr>
        <p:spPr>
          <a:xfrm>
            <a:off x="152400" y="6324600"/>
            <a:ext cx="3657600" cy="349250"/>
          </a:xfrm>
        </p:spPr>
        <p:txBody>
          <a:bodyPr/>
          <a:lstStyle/>
          <a:p>
            <a:r>
              <a:rPr lang="en-US" dirty="0" smtClean="0"/>
              <a:t>ORBIT-1-British Council Presentation-MSM/</a:t>
            </a:r>
            <a:r>
              <a:rPr lang="en-US" dirty="0" err="1" smtClean="0"/>
              <a:t>msm</a:t>
            </a:r>
            <a:endParaRPr lang="en-US" dirty="0"/>
          </a:p>
        </p:txBody>
      </p:sp>
      <p:sp>
        <p:nvSpPr>
          <p:cNvPr id="6" name="Slide Number Placeholder 5"/>
          <p:cNvSpPr>
            <a:spLocks noGrp="1"/>
          </p:cNvSpPr>
          <p:nvPr>
            <p:ph type="sldNum" sz="quarter" idx="12"/>
          </p:nvPr>
        </p:nvSpPr>
        <p:spPr/>
        <p:txBody>
          <a:bodyPr/>
          <a:lstStyle/>
          <a:p>
            <a:r>
              <a:rPr lang="en-US" dirty="0" smtClean="0"/>
              <a:t>Page </a:t>
            </a:r>
            <a:fld id="{70E98DE3-B71D-40C4-BA70-4D7DDCCAE012}" type="slidenum">
              <a:rPr lang="en-US" smtClean="0"/>
              <a:pPr/>
              <a:t>10</a:t>
            </a:fld>
            <a:r>
              <a:rPr lang="en-US" dirty="0" smtClean="0"/>
              <a:t> of 44</a:t>
            </a:r>
            <a:endParaRPr lang="en-US" dirty="0"/>
          </a:p>
        </p:txBody>
      </p:sp>
      <p:pic>
        <p:nvPicPr>
          <p:cNvPr id="12"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387475"/>
            <a:ext cx="3962400" cy="4738688"/>
          </a:xfrm>
          <a:noFill/>
        </p:spPr>
      </p:pic>
    </p:spTree>
    <p:extLst>
      <p:ext uri="{BB962C8B-B14F-4D97-AF65-F5344CB8AC3E}">
        <p14:creationId xmlns:p14="http://schemas.microsoft.com/office/powerpoint/2010/main" val="4151513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1" dirty="0" smtClean="0">
                <a:solidFill>
                  <a:srgbClr val="FF0000"/>
                </a:solidFill>
                <a:ea typeface="+mj-ea"/>
                <a:cs typeface="+mj-cs"/>
              </a:rPr>
              <a:t>Current use of Enterprise Passport</a:t>
            </a:r>
            <a:endParaRPr lang="en-US" b="1" dirty="0">
              <a:solidFill>
                <a:srgbClr val="FF0000"/>
              </a:solidFill>
              <a:ea typeface="+mj-ea"/>
              <a:cs typeface="+mj-cs"/>
            </a:endParaRPr>
          </a:p>
        </p:txBody>
      </p:sp>
      <p:pic>
        <p:nvPicPr>
          <p:cNvPr id="18436" name="Picture 2" descr="C:\Documents and Settings\abaksh\Local Settings\Temporary Internet Files\Content.IE5\DXD3RDOM\MC910216378[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90800" y="4666876"/>
            <a:ext cx="2242592" cy="1953566"/>
          </a:xfrm>
          <a:noFill/>
        </p:spPr>
      </p:pic>
      <p:pic>
        <p:nvPicPr>
          <p:cNvPr id="18437" name="Picture 4" descr="C:\Documents and Settings\abaksh\Local Settings\Temporary Internet Files\Content.IE5\70YLG3BV\MC900174377[1].wmf"/>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381000" y="4660899"/>
            <a:ext cx="1906290" cy="1531974"/>
          </a:xfrm>
          <a:noFill/>
        </p:spPr>
      </p:pic>
      <p:pic>
        <p:nvPicPr>
          <p:cNvPr id="5" name="Picture 4" descr="indi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5648" y="4666876"/>
            <a:ext cx="2595364" cy="1285478"/>
          </a:xfrm>
          <a:prstGeom prst="rect">
            <a:avLst/>
          </a:prstGeom>
        </p:spPr>
      </p:pic>
      <p:pic>
        <p:nvPicPr>
          <p:cNvPr id="7" name="Picture 6" descr="morocco.jpg"/>
          <p:cNvPicPr>
            <a:picLocks noChangeAspect="1"/>
          </p:cNvPicPr>
          <p:nvPr/>
        </p:nvPicPr>
        <p:blipFill rotWithShape="1">
          <a:blip r:embed="rId5">
            <a:extLst>
              <a:ext uri="{28A0092B-C50C-407E-A947-70E740481C1C}">
                <a14:useLocalDpi xmlns:a14="http://schemas.microsoft.com/office/drawing/2010/main" val="0"/>
              </a:ext>
            </a:extLst>
          </a:blip>
          <a:srcRect t="35170" b="35694"/>
          <a:stretch/>
        </p:blipFill>
        <p:spPr>
          <a:xfrm>
            <a:off x="1691680" y="1340768"/>
            <a:ext cx="2857500" cy="832556"/>
          </a:xfrm>
          <a:prstGeom prst="rect">
            <a:avLst/>
          </a:prstGeom>
        </p:spPr>
      </p:pic>
      <p:pic>
        <p:nvPicPr>
          <p:cNvPr id="8" name="Picture 7" descr="tunisia.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0112" y="1268760"/>
            <a:ext cx="3390900" cy="2400300"/>
          </a:xfrm>
          <a:prstGeom prst="rect">
            <a:avLst/>
          </a:prstGeom>
        </p:spPr>
      </p:pic>
      <p:pic>
        <p:nvPicPr>
          <p:cNvPr id="10" name="Picture 9" descr="oma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193338"/>
            <a:ext cx="3051768" cy="2160240"/>
          </a:xfrm>
          <a:prstGeom prst="rect">
            <a:avLst/>
          </a:prstGeom>
        </p:spPr>
      </p:pic>
      <p:pic>
        <p:nvPicPr>
          <p:cNvPr id="11" name="Picture 10" descr="uk.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1000" y="2362200"/>
            <a:ext cx="3068883" cy="2298700"/>
          </a:xfrm>
          <a:prstGeom prst="rect">
            <a:avLst/>
          </a:prstGeom>
        </p:spPr>
      </p:pic>
      <p:pic>
        <p:nvPicPr>
          <p:cNvPr id="18438" name="Picture 6" descr="Harrow logo red CMYK.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7200" y="4364037"/>
            <a:ext cx="192563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152400" y="6324600"/>
            <a:ext cx="3657600" cy="349250"/>
          </a:xfrm>
        </p:spPr>
        <p:txBody>
          <a:bodyPr/>
          <a:lstStyle/>
          <a:p>
            <a:r>
              <a:rPr lang="en-US" dirty="0" smtClean="0"/>
              <a:t>ORBIT-1-British Council Presentation-MSM/</a:t>
            </a:r>
            <a:r>
              <a:rPr lang="en-US" dirty="0" err="1" smtClean="0"/>
              <a:t>msm</a:t>
            </a:r>
            <a:endParaRPr lang="en-US" dirty="0"/>
          </a:p>
        </p:txBody>
      </p:sp>
      <p:sp>
        <p:nvSpPr>
          <p:cNvPr id="13" name="Date Placeholder 3"/>
          <p:cNvSpPr>
            <a:spLocks noGrp="1"/>
          </p:cNvSpPr>
          <p:nvPr>
            <p:ph type="dt" sz="half" idx="10"/>
          </p:nvPr>
        </p:nvSpPr>
        <p:spPr>
          <a:xfrm>
            <a:off x="4572000" y="6248400"/>
            <a:ext cx="1600200" cy="349249"/>
          </a:xfrm>
        </p:spPr>
        <p:txBody>
          <a:bodyPr/>
          <a:lstStyle/>
          <a:p>
            <a:r>
              <a:rPr lang="en-US" dirty="0" smtClean="0"/>
              <a:t>2014-07-14</a:t>
            </a:r>
            <a:endParaRPr lang="en-US" dirty="0"/>
          </a:p>
        </p:txBody>
      </p:sp>
      <p:sp>
        <p:nvSpPr>
          <p:cNvPr id="14"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900" dirty="0" smtClean="0">
                <a:solidFill>
                  <a:schemeClr val="tx1"/>
                </a:solidFill>
              </a:rPr>
              <a:t> Page </a:t>
            </a:r>
            <a:fld id="{70E98DE3-B71D-40C4-BA70-4D7DDCCAE012}" type="slidenum">
              <a:rPr lang="en-US" sz="900" smtClean="0">
                <a:solidFill>
                  <a:schemeClr val="tx1"/>
                </a:solidFill>
              </a:rPr>
              <a:pPr/>
              <a:t>11</a:t>
            </a:fld>
            <a:r>
              <a:rPr lang="en-US" sz="900" dirty="0" smtClean="0">
                <a:solidFill>
                  <a:schemeClr val="tx1"/>
                </a:solidFill>
              </a:rPr>
              <a:t> of 44</a:t>
            </a:r>
            <a:endParaRPr lang="en-US" sz="900" dirty="0">
              <a:solidFill>
                <a:schemeClr val="tx1"/>
              </a:solidFill>
            </a:endParaRPr>
          </a:p>
        </p:txBody>
      </p:sp>
    </p:spTree>
    <p:extLst>
      <p:ext uri="{BB962C8B-B14F-4D97-AF65-F5344CB8AC3E}">
        <p14:creationId xmlns:p14="http://schemas.microsoft.com/office/powerpoint/2010/main" val="880049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AND NOW ALSO IN….</a:t>
            </a:r>
            <a:endParaRPr lang="en-US" b="1" dirty="0">
              <a:solidFill>
                <a:srgbClr val="FF0000"/>
              </a:solidFill>
            </a:endParaRPr>
          </a:p>
        </p:txBody>
      </p:sp>
      <p:pic>
        <p:nvPicPr>
          <p:cNvPr id="6" name="Content Placeholder 5" descr="SA.jpg"/>
          <p:cNvPicPr>
            <a:picLocks noGrp="1" noChangeAspect="1"/>
          </p:cNvPicPr>
          <p:nvPr>
            <p:ph idx="1"/>
          </p:nvPr>
        </p:nvPicPr>
        <p:blipFill>
          <a:blip r:embed="rId2">
            <a:extLst>
              <a:ext uri="{28A0092B-C50C-407E-A947-70E740481C1C}">
                <a14:useLocalDpi xmlns:a14="http://schemas.microsoft.com/office/drawing/2010/main" val="0"/>
              </a:ext>
            </a:extLst>
          </a:blip>
          <a:srcRect t="8678" b="8678"/>
          <a:stretch>
            <a:fillRect/>
          </a:stretch>
        </p:blipFill>
        <p:spPr>
          <a:xfrm>
            <a:off x="76200" y="1992288"/>
            <a:ext cx="4765583" cy="2620887"/>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92288"/>
            <a:ext cx="4114800" cy="381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900" dirty="0" smtClean="0">
                <a:solidFill>
                  <a:schemeClr val="tx1"/>
                </a:solidFill>
              </a:rPr>
              <a:t> Page </a:t>
            </a:r>
            <a:fld id="{70E98DE3-B71D-40C4-BA70-4D7DDCCAE012}" type="slidenum">
              <a:rPr lang="en-US" sz="900" smtClean="0">
                <a:solidFill>
                  <a:schemeClr val="tx1"/>
                </a:solidFill>
              </a:rPr>
              <a:pPr/>
              <a:t>12</a:t>
            </a:fld>
            <a:r>
              <a:rPr lang="en-US" sz="900" dirty="0" smtClean="0">
                <a:solidFill>
                  <a:schemeClr val="tx1"/>
                </a:solidFill>
              </a:rPr>
              <a:t> of 44</a:t>
            </a:r>
            <a:endParaRPr lang="en-US" sz="900" dirty="0">
              <a:solidFill>
                <a:schemeClr val="tx1"/>
              </a:solidFill>
            </a:endParaRPr>
          </a:p>
        </p:txBody>
      </p:sp>
      <p:sp>
        <p:nvSpPr>
          <p:cNvPr id="7" name="Date Placeholder 3"/>
          <p:cNvSpPr>
            <a:spLocks noGrp="1"/>
          </p:cNvSpPr>
          <p:nvPr>
            <p:ph type="dt" sz="half" idx="10"/>
          </p:nvPr>
        </p:nvSpPr>
        <p:spPr>
          <a:xfrm>
            <a:off x="4572000" y="6248400"/>
            <a:ext cx="1600200" cy="349249"/>
          </a:xfrm>
        </p:spPr>
        <p:txBody>
          <a:bodyPr/>
          <a:lstStyle/>
          <a:p>
            <a:r>
              <a:rPr lang="en-US" dirty="0" smtClean="0"/>
              <a:t>2014-07-14</a:t>
            </a:r>
            <a:endParaRPr lang="en-US" dirty="0"/>
          </a:p>
        </p:txBody>
      </p:sp>
      <p:sp>
        <p:nvSpPr>
          <p:cNvPr id="8" name="Footer Placeholder 4"/>
          <p:cNvSpPr>
            <a:spLocks noGrp="1"/>
          </p:cNvSpPr>
          <p:nvPr>
            <p:ph type="ftr" sz="quarter" idx="11"/>
          </p:nvPr>
        </p:nvSpPr>
        <p:spPr>
          <a:xfrm>
            <a:off x="152400" y="6324600"/>
            <a:ext cx="3657600" cy="349250"/>
          </a:xfrm>
        </p:spPr>
        <p:txBody>
          <a:bodyPr/>
          <a:lstStyle/>
          <a:p>
            <a:r>
              <a:rPr lang="en-US" dirty="0" smtClean="0"/>
              <a:t>ORBIT-1-British Council Presentation-MSM/</a:t>
            </a:r>
            <a:r>
              <a:rPr lang="en-US" dirty="0" err="1" smtClean="0"/>
              <a:t>msm</a:t>
            </a:r>
            <a:endParaRPr lang="en-US" dirty="0"/>
          </a:p>
        </p:txBody>
      </p:sp>
    </p:spTree>
    <p:extLst>
      <p:ext uri="{BB962C8B-B14F-4D97-AF65-F5344CB8AC3E}">
        <p14:creationId xmlns:p14="http://schemas.microsoft.com/office/powerpoint/2010/main" val="3809332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ZA" sz="3600" b="1" dirty="0" smtClean="0">
                <a:latin typeface="Aharoni" pitchFamily="2" charset="-79"/>
                <a:cs typeface="Aharoni" pitchFamily="2" charset="-79"/>
              </a:rPr>
              <a:t>ACTIVITIES INVOLVED</a:t>
            </a:r>
            <a:endParaRPr lang="en-ZA" sz="3600" b="1" dirty="0">
              <a:latin typeface="Aharoni" pitchFamily="2" charset="-79"/>
              <a:cs typeface="Aharoni" pitchFamily="2" charset="-79"/>
            </a:endParaRPr>
          </a:p>
        </p:txBody>
      </p:sp>
      <p:sp>
        <p:nvSpPr>
          <p:cNvPr id="3" name="Content Placeholder 2"/>
          <p:cNvSpPr>
            <a:spLocks noGrp="1"/>
          </p:cNvSpPr>
          <p:nvPr>
            <p:ph idx="1"/>
          </p:nvPr>
        </p:nvSpPr>
        <p:spPr/>
        <p:txBody>
          <a:bodyPr/>
          <a:lstStyle/>
          <a:p>
            <a:pPr marL="0" indent="0" algn="just">
              <a:buNone/>
            </a:pPr>
            <a:endParaRPr lang="en-US" b="1" dirty="0" smtClean="0">
              <a:latin typeface="Arial" panose="020B0604020202020204" pitchFamily="34" charset="0"/>
              <a:cs typeface="Arial" panose="020B0604020202020204" pitchFamily="34" charset="0"/>
            </a:endParaRPr>
          </a:p>
          <a:p>
            <a:pPr marL="0" indent="0" algn="just">
              <a:buNone/>
            </a:pPr>
            <a:r>
              <a:rPr lang="en-US" b="1" dirty="0" smtClean="0">
                <a:latin typeface="Arial" panose="020B0604020202020204" pitchFamily="34" charset="0"/>
                <a:cs typeface="Arial" panose="020B0604020202020204" pitchFamily="34" charset="0"/>
              </a:rPr>
              <a:t>The Passport has been given to  Lecturers that are participating in the Lecturing Training as well as Level 4 Students to be used during their Work-based Experience</a:t>
            </a:r>
            <a:endParaRPr lang="en-US" b="1" dirty="0">
              <a:latin typeface="Arial" panose="020B0604020202020204" pitchFamily="34" charset="0"/>
              <a:cs typeface="Arial" panose="020B0604020202020204" pitchFamily="34" charset="0"/>
            </a:endParaRPr>
          </a:p>
          <a:p>
            <a:endParaRPr lang="en-ZA" b="1"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smtClean="0"/>
              <a:t>2014-07-14</a:t>
            </a:r>
            <a:endParaRPr lang="en-US" dirty="0"/>
          </a:p>
        </p:txBody>
      </p:sp>
      <p:sp>
        <p:nvSpPr>
          <p:cNvPr id="5" name="Footer Placeholder 4"/>
          <p:cNvSpPr>
            <a:spLocks noGrp="1"/>
          </p:cNvSpPr>
          <p:nvPr>
            <p:ph type="ftr" sz="quarter" idx="11"/>
          </p:nvPr>
        </p:nvSpPr>
        <p:spPr/>
        <p:txBody>
          <a:bodyPr/>
          <a:lstStyle/>
          <a:p>
            <a:r>
              <a:rPr lang="en-US" smtClean="0"/>
              <a:t>ORBIT-1-British Council Presentation-MSM/msm</a:t>
            </a:r>
            <a:endParaRPr lang="en-US" dirty="0"/>
          </a:p>
        </p:txBody>
      </p:sp>
      <p:sp>
        <p:nvSpPr>
          <p:cNvPr id="6" name="Slide Number Placeholder 5"/>
          <p:cNvSpPr>
            <a:spLocks noGrp="1"/>
          </p:cNvSpPr>
          <p:nvPr>
            <p:ph type="sldNum" sz="quarter" idx="12"/>
          </p:nvPr>
        </p:nvSpPr>
        <p:spPr/>
        <p:txBody>
          <a:bodyPr/>
          <a:lstStyle/>
          <a:p>
            <a:r>
              <a:rPr lang="en-US" dirty="0" smtClean="0"/>
              <a:t>Page </a:t>
            </a:r>
            <a:fld id="{70E98DE3-B71D-40C4-BA70-4D7DDCCAE012}" type="slidenum">
              <a:rPr lang="en-US" smtClean="0"/>
              <a:pPr/>
              <a:t>13</a:t>
            </a:fld>
            <a:r>
              <a:rPr lang="en-US" dirty="0" smtClean="0"/>
              <a:t> of 44 </a:t>
            </a:r>
            <a:endParaRPr lang="en-US" dirty="0"/>
          </a:p>
        </p:txBody>
      </p:sp>
    </p:spTree>
    <p:extLst>
      <p:ext uri="{BB962C8B-B14F-4D97-AF65-F5344CB8AC3E}">
        <p14:creationId xmlns:p14="http://schemas.microsoft.com/office/powerpoint/2010/main" val="3723911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u="sng" dirty="0" smtClean="0">
                <a:latin typeface="Aharoni" panose="02010803020104030203" pitchFamily="2" charset="-79"/>
                <a:cs typeface="Aharoni" panose="02010803020104030203" pitchFamily="2" charset="-79"/>
              </a:rPr>
              <a:t>DUDLEY-ORBIT</a:t>
            </a:r>
            <a:r>
              <a:rPr lang="en-US" b="1" u="sng" dirty="0">
                <a:latin typeface="Aharoni" panose="02010803020104030203" pitchFamily="2" charset="-79"/>
                <a:cs typeface="Aharoni" panose="02010803020104030203" pitchFamily="2" charset="-79"/>
              </a:rPr>
              <a:t/>
            </a:r>
            <a:br>
              <a:rPr lang="en-US" b="1" u="sng"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DELIVERABLES</a:t>
            </a:r>
            <a:endParaRPr lang="en-US" dirty="0"/>
          </a:p>
        </p:txBody>
      </p:sp>
      <p:sp>
        <p:nvSpPr>
          <p:cNvPr id="8" name="Content Placeholder 7"/>
          <p:cNvSpPr>
            <a:spLocks noGrp="1"/>
          </p:cNvSpPr>
          <p:nvPr>
            <p:ph idx="1"/>
          </p:nvPr>
        </p:nvSpPr>
        <p:spPr/>
        <p:txBody>
          <a:bodyPr/>
          <a:lstStyle/>
          <a:p>
            <a:r>
              <a:rPr lang="en-US" dirty="0" smtClean="0"/>
              <a:t>Quality of teaching and learning</a:t>
            </a:r>
          </a:p>
          <a:p>
            <a:r>
              <a:rPr lang="en-US" dirty="0" smtClean="0"/>
              <a:t>Mentoring</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2014-07-14</a:t>
            </a:r>
            <a:endParaRPr lang="en-US" dirty="0"/>
          </a:p>
        </p:txBody>
      </p:sp>
      <p:sp>
        <p:nvSpPr>
          <p:cNvPr id="5" name="Footer Placeholder 4"/>
          <p:cNvSpPr>
            <a:spLocks noGrp="1"/>
          </p:cNvSpPr>
          <p:nvPr>
            <p:ph type="ftr" sz="quarter" idx="11"/>
          </p:nvPr>
        </p:nvSpPr>
        <p:spPr/>
        <p:txBody>
          <a:bodyPr/>
          <a:lstStyle/>
          <a:p>
            <a:r>
              <a:rPr lang="en-US" smtClean="0"/>
              <a:t>ORBIT-1-British Council Presentation-MSM/msm</a:t>
            </a:r>
            <a:endParaRPr lang="en-US" dirty="0"/>
          </a:p>
        </p:txBody>
      </p:sp>
      <p:sp>
        <p:nvSpPr>
          <p:cNvPr id="6" name="Slide Number Placeholder 5"/>
          <p:cNvSpPr>
            <a:spLocks noGrp="1"/>
          </p:cNvSpPr>
          <p:nvPr>
            <p:ph type="sldNum" sz="quarter" idx="12"/>
          </p:nvPr>
        </p:nvSpPr>
        <p:spPr/>
        <p:txBody>
          <a:bodyPr/>
          <a:lstStyle/>
          <a:p>
            <a:r>
              <a:rPr lang="en-US" dirty="0" smtClean="0"/>
              <a:t>Page </a:t>
            </a:r>
            <a:fld id="{70E98DE3-B71D-40C4-BA70-4D7DDCCAE012}" type="slidenum">
              <a:rPr lang="en-US" smtClean="0"/>
              <a:pPr/>
              <a:t>14</a:t>
            </a:fld>
            <a:r>
              <a:rPr lang="en-US" dirty="0" smtClean="0"/>
              <a:t> of 44</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84137331"/>
              </p:ext>
            </p:extLst>
          </p:nvPr>
        </p:nvGraphicFramePr>
        <p:xfrm>
          <a:off x="647700" y="2971800"/>
          <a:ext cx="7848600" cy="3352800"/>
        </p:xfrm>
        <a:graphic>
          <a:graphicData uri="http://schemas.openxmlformats.org/drawingml/2006/table">
            <a:tbl>
              <a:tblPr firstRow="1" bandRow="1">
                <a:tableStyleId>{073A0DAA-6AF3-43AB-8588-CEC1D06C72B9}</a:tableStyleId>
              </a:tblPr>
              <a:tblGrid>
                <a:gridCol w="3924300"/>
                <a:gridCol w="3924300"/>
              </a:tblGrid>
              <a:tr h="3352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2400" dirty="0" smtClean="0">
                          <a:solidFill>
                            <a:schemeClr val="tx1"/>
                          </a:solidFill>
                        </a:rPr>
                        <a:t>All Heads of Divisions and Senior Lecturers were trained as observers, quality assurers and mentors for lecturers.  </a:t>
                      </a:r>
                    </a:p>
                    <a:p>
                      <a:pPr marL="0" marR="0" indent="0" algn="just" defTabSz="914400" rtl="0" eaLnBrk="1" fontAlgn="auto" latinLnBrk="0" hangingPunct="1">
                        <a:lnSpc>
                          <a:spcPct val="100000"/>
                        </a:lnSpc>
                        <a:spcBef>
                          <a:spcPts val="0"/>
                        </a:spcBef>
                        <a:spcAft>
                          <a:spcPts val="0"/>
                        </a:spcAft>
                        <a:buClrTx/>
                        <a:buSzTx/>
                        <a:buFontTx/>
                        <a:buNone/>
                        <a:tabLst/>
                        <a:defRPr/>
                      </a:pPr>
                      <a:endParaRPr lang="en-GB" sz="240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GB" sz="2400" dirty="0" smtClean="0">
                          <a:solidFill>
                            <a:schemeClr val="tx1"/>
                          </a:solidFill>
                        </a:rPr>
                        <a:t>The training was delivered by Harrow College and Dudley College</a:t>
                      </a:r>
                      <a:r>
                        <a:rPr lang="en-GB" sz="2400" dirty="0" smtClean="0"/>
                        <a:t>.</a:t>
                      </a:r>
                      <a:endParaRPr lang="en-US" sz="2400" dirty="0" smtClean="0"/>
                    </a:p>
                  </a:txBody>
                  <a:tcPr>
                    <a:solidFill>
                      <a:schemeClr val="tx2">
                        <a:lumMod val="40000"/>
                        <a:lumOff val="60000"/>
                      </a:schemeClr>
                    </a:solidFill>
                  </a:tcPr>
                </a:tc>
                <a:tc>
                  <a:txBody>
                    <a:bodyPr/>
                    <a:lstStyle/>
                    <a:p>
                      <a:pPr algn="just"/>
                      <a:endParaRPr lang="en-US" dirty="0"/>
                    </a:p>
                  </a:txBody>
                  <a:tcPr>
                    <a:solidFill>
                      <a:schemeClr val="tx2">
                        <a:lumMod val="40000"/>
                        <a:lumOff val="60000"/>
                      </a:schemeClr>
                    </a:solidFill>
                  </a:tcPr>
                </a:tc>
              </a:tr>
            </a:tbl>
          </a:graphicData>
        </a:graphic>
      </p:graphicFrame>
      <p:pic>
        <p:nvPicPr>
          <p:cNvPr id="11" name="Picture 2" descr="C:\Users\mmaja\Pictures\happy-student-clapping-hands-portrait-college-392861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14600"/>
            <a:ext cx="44196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799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229600" cy="1143000"/>
          </a:xfrm>
        </p:spPr>
        <p:txBody>
          <a:bodyPr>
            <a:normAutofit/>
          </a:bodyPr>
          <a:lstStyle/>
          <a:p>
            <a:r>
              <a:rPr lang="en-ZA" sz="3600" dirty="0" smtClean="0">
                <a:latin typeface="Aharoni" pitchFamily="2" charset="-79"/>
                <a:cs typeface="Aharoni" pitchFamily="2" charset="-79"/>
              </a:rPr>
              <a:t>MENTORING PROGRAMME</a:t>
            </a:r>
            <a:endParaRPr lang="en-ZA" sz="3600" dirty="0">
              <a:latin typeface="Aharoni" pitchFamily="2" charset="-79"/>
              <a:cs typeface="Aharoni" pitchFamily="2" charset="-79"/>
            </a:endParaRPr>
          </a:p>
        </p:txBody>
      </p:sp>
      <p:sp>
        <p:nvSpPr>
          <p:cNvPr id="3" name="Content Placeholder 2"/>
          <p:cNvSpPr>
            <a:spLocks noGrp="1"/>
          </p:cNvSpPr>
          <p:nvPr>
            <p:ph idx="1"/>
          </p:nvPr>
        </p:nvSpPr>
        <p:spPr/>
        <p:txBody>
          <a:bodyPr>
            <a:normAutofit fontScale="85000" lnSpcReduction="10000"/>
          </a:bodyPr>
          <a:lstStyle/>
          <a:p>
            <a:pPr marL="0" indent="0" algn="just">
              <a:buNone/>
            </a:pPr>
            <a:r>
              <a:rPr lang="en-ZA" dirty="0" smtClean="0">
                <a:latin typeface="Arial" panose="020B0604020202020204" pitchFamily="34" charset="0"/>
                <a:cs typeface="Arial" panose="020B0604020202020204" pitchFamily="34" charset="0"/>
              </a:rPr>
              <a:t>The training received resulted in the development of a mentoring  and coaching programme by ORBIT College which included the following templates:</a:t>
            </a:r>
          </a:p>
          <a:p>
            <a:pPr marL="0" indent="0" algn="just">
              <a:buNone/>
            </a:pPr>
            <a:endParaRPr lang="en-ZA" dirty="0" smtClean="0">
              <a:latin typeface="Arial" panose="020B0604020202020204" pitchFamily="34" charset="0"/>
              <a:cs typeface="Arial" panose="020B0604020202020204" pitchFamily="34" charset="0"/>
            </a:endParaRPr>
          </a:p>
          <a:p>
            <a:pPr marL="0" indent="0" algn="just">
              <a:buNone/>
            </a:pPr>
            <a:r>
              <a:rPr lang="en-ZA" dirty="0" smtClean="0">
                <a:latin typeface="Arial" panose="020B0604020202020204" pitchFamily="34" charset="0"/>
                <a:cs typeface="Arial" panose="020B0604020202020204" pitchFamily="34" charset="0"/>
                <a:hlinkClick r:id="rId2" action="ppaction://hlinkfile"/>
              </a:rPr>
              <a:t>Mentoring template A-  Monitoring and evaluation planning matrix.doc</a:t>
            </a:r>
            <a:r>
              <a:rPr lang="en-ZA" dirty="0" smtClean="0">
                <a:latin typeface="Arial" panose="020B0604020202020204" pitchFamily="34" charset="0"/>
                <a:cs typeface="Arial" panose="020B0604020202020204" pitchFamily="34" charset="0"/>
              </a:rPr>
              <a:t> for </a:t>
            </a:r>
          </a:p>
          <a:p>
            <a:pPr algn="just"/>
            <a:r>
              <a:rPr lang="en-ZA" dirty="0">
                <a:latin typeface="Arial" panose="020B0604020202020204" pitchFamily="34" charset="0"/>
                <a:cs typeface="Arial" panose="020B0604020202020204" pitchFamily="34" charset="0"/>
              </a:rPr>
              <a:t>N</a:t>
            </a:r>
            <a:r>
              <a:rPr lang="en-ZA" dirty="0" smtClean="0">
                <a:latin typeface="Arial" panose="020B0604020202020204" pitchFamily="34" charset="0"/>
                <a:cs typeface="Arial" panose="020B0604020202020204" pitchFamily="34" charset="0"/>
              </a:rPr>
              <a:t>ovice </a:t>
            </a:r>
            <a:r>
              <a:rPr lang="en-ZA" dirty="0">
                <a:latin typeface="Arial" panose="020B0604020202020204" pitchFamily="34" charset="0"/>
                <a:cs typeface="Arial" panose="020B0604020202020204" pitchFamily="34" charset="0"/>
              </a:rPr>
              <a:t>qualified </a:t>
            </a:r>
            <a:r>
              <a:rPr lang="en-ZA" dirty="0" smtClean="0">
                <a:latin typeface="Arial" panose="020B0604020202020204" pitchFamily="34" charset="0"/>
                <a:cs typeface="Arial" panose="020B0604020202020204" pitchFamily="34" charset="0"/>
              </a:rPr>
              <a:t>lecturers </a:t>
            </a:r>
            <a:endParaRPr lang="en-ZA" dirty="0">
              <a:latin typeface="Arial" panose="020B0604020202020204" pitchFamily="34" charset="0"/>
              <a:cs typeface="Arial" panose="020B0604020202020204" pitchFamily="34" charset="0"/>
            </a:endParaRPr>
          </a:p>
          <a:p>
            <a:pPr lvl="0" algn="just"/>
            <a:r>
              <a:rPr lang="en-ZA" dirty="0">
                <a:latin typeface="Arial" panose="020B0604020202020204" pitchFamily="34" charset="0"/>
                <a:cs typeface="Arial" panose="020B0604020202020204" pitchFamily="34" charset="0"/>
              </a:rPr>
              <a:t>E</a:t>
            </a:r>
            <a:r>
              <a:rPr lang="en-ZA" dirty="0" smtClean="0">
                <a:latin typeface="Arial" panose="020B0604020202020204" pitchFamily="34" charset="0"/>
                <a:cs typeface="Arial" panose="020B0604020202020204" pitchFamily="34" charset="0"/>
              </a:rPr>
              <a:t>xisting lecturers </a:t>
            </a:r>
            <a:r>
              <a:rPr lang="en-ZA" dirty="0">
                <a:latin typeface="Arial" panose="020B0604020202020204" pitchFamily="34" charset="0"/>
                <a:cs typeface="Arial" panose="020B0604020202020204" pitchFamily="34" charset="0"/>
              </a:rPr>
              <a:t>with identified needs</a:t>
            </a:r>
          </a:p>
          <a:p>
            <a:pPr lvl="0" algn="just"/>
            <a:r>
              <a:rPr lang="en-ZA" dirty="0">
                <a:latin typeface="Arial" panose="020B0604020202020204" pitchFamily="34" charset="0"/>
                <a:cs typeface="Arial" panose="020B0604020202020204" pitchFamily="34" charset="0"/>
              </a:rPr>
              <a:t>S</a:t>
            </a:r>
            <a:r>
              <a:rPr lang="en-ZA" dirty="0" smtClean="0">
                <a:latin typeface="Arial" panose="020B0604020202020204" pitchFamily="34" charset="0"/>
                <a:cs typeface="Arial" panose="020B0604020202020204" pitchFamily="34" charset="0"/>
              </a:rPr>
              <a:t>killed lecturers </a:t>
            </a:r>
            <a:r>
              <a:rPr lang="en-ZA" dirty="0">
                <a:latin typeface="Arial" panose="020B0604020202020204" pitchFamily="34" charset="0"/>
                <a:cs typeface="Arial" panose="020B0604020202020204" pitchFamily="34" charset="0"/>
              </a:rPr>
              <a:t>from the industry </a:t>
            </a:r>
          </a:p>
          <a:p>
            <a:pPr marL="0" indent="0">
              <a:buNone/>
            </a:pPr>
            <a:r>
              <a:rPr lang="en-ZA" dirty="0"/>
              <a:t> </a:t>
            </a:r>
          </a:p>
          <a:p>
            <a:endParaRPr lang="en-ZA" dirty="0" smtClean="0"/>
          </a:p>
        </p:txBody>
      </p:sp>
      <p:sp>
        <p:nvSpPr>
          <p:cNvPr id="4" name="Date Placeholder 3"/>
          <p:cNvSpPr>
            <a:spLocks noGrp="1"/>
          </p:cNvSpPr>
          <p:nvPr>
            <p:ph type="dt" sz="half" idx="10"/>
          </p:nvPr>
        </p:nvSpPr>
        <p:spPr/>
        <p:txBody>
          <a:bodyPr/>
          <a:lstStyle/>
          <a:p>
            <a:r>
              <a:rPr lang="en-US" smtClean="0"/>
              <a:t>2014-07-14</a:t>
            </a:r>
            <a:endParaRPr lang="en-US" dirty="0"/>
          </a:p>
        </p:txBody>
      </p:sp>
      <p:sp>
        <p:nvSpPr>
          <p:cNvPr id="5" name="Footer Placeholder 4"/>
          <p:cNvSpPr>
            <a:spLocks noGrp="1"/>
          </p:cNvSpPr>
          <p:nvPr>
            <p:ph type="ftr" sz="quarter" idx="11"/>
          </p:nvPr>
        </p:nvSpPr>
        <p:spPr/>
        <p:txBody>
          <a:bodyPr/>
          <a:lstStyle/>
          <a:p>
            <a:r>
              <a:rPr lang="en-US" smtClean="0"/>
              <a:t>ORBIT-1-British Council Presentation-MSM/msm</a:t>
            </a:r>
            <a:endParaRPr lang="en-US" dirty="0"/>
          </a:p>
        </p:txBody>
      </p:sp>
      <p:sp>
        <p:nvSpPr>
          <p:cNvPr id="6" name="Slide Number Placeholder 5"/>
          <p:cNvSpPr>
            <a:spLocks noGrp="1"/>
          </p:cNvSpPr>
          <p:nvPr>
            <p:ph type="sldNum" sz="quarter" idx="12"/>
          </p:nvPr>
        </p:nvSpPr>
        <p:spPr/>
        <p:txBody>
          <a:bodyPr/>
          <a:lstStyle/>
          <a:p>
            <a:r>
              <a:rPr lang="en-US" dirty="0" smtClean="0"/>
              <a:t>Page </a:t>
            </a:r>
            <a:fld id="{70E98DE3-B71D-40C4-BA70-4D7DDCCAE012}" type="slidenum">
              <a:rPr lang="en-US" smtClean="0"/>
              <a:pPr/>
              <a:t>15</a:t>
            </a:fld>
            <a:r>
              <a:rPr lang="en-US" dirty="0" smtClean="0"/>
              <a:t> of 44 </a:t>
            </a:r>
            <a:endParaRPr lang="en-US" dirty="0"/>
          </a:p>
        </p:txBody>
      </p:sp>
    </p:spTree>
    <p:extLst>
      <p:ext uri="{BB962C8B-B14F-4D97-AF65-F5344CB8AC3E}">
        <p14:creationId xmlns:p14="http://schemas.microsoft.com/office/powerpoint/2010/main" val="2674971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ZA" sz="4000" dirty="0" smtClean="0">
                <a:latin typeface="Aharoni" pitchFamily="2" charset="-79"/>
                <a:cs typeface="Aharoni" pitchFamily="2" charset="-79"/>
              </a:rPr>
              <a:t>IMPLEMENTATION</a:t>
            </a:r>
            <a:endParaRPr lang="en-ZA" sz="4000" dirty="0">
              <a:latin typeface="Aharoni" pitchFamily="2" charset="-79"/>
              <a:cs typeface="Aharoni" pitchFamily="2" charset="-79"/>
            </a:endParaRPr>
          </a:p>
        </p:txBody>
      </p:sp>
      <p:sp>
        <p:nvSpPr>
          <p:cNvPr id="5" name="Content Placeholder 4"/>
          <p:cNvSpPr>
            <a:spLocks noGrp="1"/>
          </p:cNvSpPr>
          <p:nvPr>
            <p:ph idx="1"/>
          </p:nvPr>
        </p:nvSpPr>
        <p:spPr/>
        <p:txBody>
          <a:bodyPr>
            <a:normAutofit fontScale="92500"/>
          </a:bodyPr>
          <a:lstStyle/>
          <a:p>
            <a:pPr algn="just"/>
            <a:r>
              <a:rPr lang="en-ZA" dirty="0" smtClean="0">
                <a:latin typeface="Arial" panose="020B0604020202020204" pitchFamily="34" charset="0"/>
                <a:cs typeface="Arial" panose="020B0604020202020204" pitchFamily="34" charset="0"/>
              </a:rPr>
              <a:t>Class visits were conducted  by Heads of Divisions after which six (6)  lecturers (two (2) per  campus – one (1) NC(V) and one (1) Report 191, were identified to participate in the pilot programme</a:t>
            </a:r>
          </a:p>
          <a:p>
            <a:pPr marL="0" indent="0" algn="just">
              <a:buNone/>
            </a:pPr>
            <a:endParaRPr lang="en-ZA" dirty="0" smtClean="0">
              <a:latin typeface="Arial" panose="020B0604020202020204" pitchFamily="34" charset="0"/>
              <a:cs typeface="Arial" panose="020B0604020202020204" pitchFamily="34" charset="0"/>
            </a:endParaRPr>
          </a:p>
          <a:p>
            <a:pPr algn="just"/>
            <a:r>
              <a:rPr lang="en-ZA" dirty="0" smtClean="0">
                <a:latin typeface="Arial" panose="020B0604020202020204" pitchFamily="34" charset="0"/>
                <a:cs typeface="Arial" panose="020B0604020202020204" pitchFamily="34" charset="0"/>
              </a:rPr>
              <a:t> Apart from observations made by HODs during class visits, lecturers were also given an opportunity to do their own assessments</a:t>
            </a:r>
            <a:endParaRPr lang="en-ZA" dirty="0">
              <a:latin typeface="Arial" panose="020B0604020202020204" pitchFamily="34" charset="0"/>
              <a:cs typeface="Arial" panose="020B0604020202020204" pitchFamily="34" charset="0"/>
            </a:endParaRPr>
          </a:p>
        </p:txBody>
      </p:sp>
      <p:sp>
        <p:nvSpPr>
          <p:cNvPr id="6" name="Date Placeholder 3"/>
          <p:cNvSpPr>
            <a:spLocks noGrp="1"/>
          </p:cNvSpPr>
          <p:nvPr>
            <p:ph type="dt" sz="half" idx="4294967295"/>
          </p:nvPr>
        </p:nvSpPr>
        <p:spPr>
          <a:xfrm>
            <a:off x="457200" y="6356351"/>
            <a:ext cx="3429000" cy="34924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900" dirty="0" smtClean="0">
                <a:solidFill>
                  <a:schemeClr val="tx1"/>
                </a:solidFill>
              </a:rPr>
              <a:t>ORBIT-1-British Council Presentation-MSM/</a:t>
            </a:r>
            <a:r>
              <a:rPr lang="en-US" sz="900" dirty="0" err="1" smtClean="0">
                <a:solidFill>
                  <a:schemeClr val="tx1"/>
                </a:solidFill>
              </a:rPr>
              <a:t>msm</a:t>
            </a:r>
            <a:endParaRPr lang="en-US" sz="900" dirty="0">
              <a:solidFill>
                <a:schemeClr val="tx1"/>
              </a:solidFill>
            </a:endParaRPr>
          </a:p>
        </p:txBody>
      </p:sp>
      <p:sp>
        <p:nvSpPr>
          <p:cNvPr id="7" name="Footer Placeholder 4"/>
          <p:cNvSpPr>
            <a:spLocks noGrp="1"/>
          </p:cNvSpPr>
          <p:nvPr>
            <p:ph type="ftr" sz="quarter" idx="4294967295"/>
          </p:nvPr>
        </p:nvSpPr>
        <p:spPr>
          <a:xfrm>
            <a:off x="4114800" y="6356351"/>
            <a:ext cx="1905000" cy="349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900" dirty="0" smtClean="0">
                <a:solidFill>
                  <a:schemeClr val="tx1"/>
                </a:solidFill>
              </a:rPr>
              <a:t>2014-07-14</a:t>
            </a:r>
            <a:endParaRPr lang="en-US" sz="900" dirty="0">
              <a:solidFill>
                <a:schemeClr val="tx1"/>
              </a:solidFill>
            </a:endParaRPr>
          </a:p>
        </p:txBody>
      </p:sp>
      <p:sp>
        <p:nvSpPr>
          <p:cNvPr id="8"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900" dirty="0" smtClean="0">
                <a:solidFill>
                  <a:schemeClr val="tx1"/>
                </a:solidFill>
              </a:rPr>
              <a:t> Page </a:t>
            </a:r>
            <a:fld id="{70E98DE3-B71D-40C4-BA70-4D7DDCCAE012}" type="slidenum">
              <a:rPr lang="en-US" sz="900" smtClean="0">
                <a:solidFill>
                  <a:schemeClr val="tx1"/>
                </a:solidFill>
              </a:rPr>
              <a:pPr/>
              <a:t>16</a:t>
            </a:fld>
            <a:r>
              <a:rPr lang="en-US" sz="900" dirty="0" smtClean="0">
                <a:solidFill>
                  <a:schemeClr val="tx1"/>
                </a:solidFill>
              </a:rPr>
              <a:t> of 44</a:t>
            </a:r>
            <a:endParaRPr lang="en-US" sz="900" dirty="0">
              <a:solidFill>
                <a:schemeClr val="tx1"/>
              </a:solidFill>
            </a:endParaRPr>
          </a:p>
        </p:txBody>
      </p:sp>
    </p:spTree>
    <p:extLst>
      <p:ext uri="{BB962C8B-B14F-4D97-AF65-F5344CB8AC3E}">
        <p14:creationId xmlns:p14="http://schemas.microsoft.com/office/powerpoint/2010/main" val="1051765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rmanuel\Pictures\champaig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140" y="1525951"/>
            <a:ext cx="1038226" cy="8661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rmanuel\Pictures\champa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382432"/>
            <a:ext cx="1152684" cy="10096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533400"/>
            <a:ext cx="8229600" cy="1143000"/>
          </a:xfrm>
        </p:spPr>
        <p:txBody>
          <a:bodyPr vert="horz" lIns="91440" tIns="45720" rIns="91440" bIns="45720" rtlCol="0" anchor="ctr">
            <a:noAutofit/>
          </a:bodyPr>
          <a:lstStyle/>
          <a:p>
            <a:r>
              <a:rPr lang="en-US" sz="3600" b="1" u="sng" dirty="0">
                <a:latin typeface="Aharoni" panose="02010803020104030203" pitchFamily="2" charset="-79"/>
                <a:cs typeface="Aharoni" panose="02010803020104030203" pitchFamily="2" charset="-79"/>
              </a:rPr>
              <a:t>CHAMPAGNE MOMENTS</a:t>
            </a:r>
            <a:br>
              <a:rPr lang="en-US" sz="3600" b="1" u="sng" dirty="0">
                <a:latin typeface="Aharoni" panose="02010803020104030203" pitchFamily="2" charset="-79"/>
                <a:cs typeface="Aharoni" panose="02010803020104030203" pitchFamily="2" charset="-79"/>
              </a:rPr>
            </a:br>
            <a:r>
              <a:rPr lang="en-US" sz="3600" b="1" u="sng" dirty="0" smtClean="0">
                <a:latin typeface="Aharoni" panose="02010803020104030203" pitchFamily="2" charset="-79"/>
                <a:cs typeface="Aharoni" panose="02010803020104030203" pitchFamily="2" charset="-79"/>
              </a:rPr>
              <a:t>DUDLEY COLLEGE</a:t>
            </a:r>
            <a:endParaRPr lang="en-US" sz="3600" b="1"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609600" y="2404214"/>
            <a:ext cx="8001000" cy="4038600"/>
          </a:xfrm>
          <a:solidFill>
            <a:srgbClr val="FFCC00">
              <a:alpha val="35000"/>
            </a:srgbClr>
          </a:solidFill>
        </p:spPr>
        <p:txBody>
          <a:bodyPr>
            <a:normAutofit fontScale="62500" lnSpcReduction="20000"/>
          </a:bodyPr>
          <a:lstStyle/>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marL="0" indent="0" algn="just">
              <a:buNone/>
            </a:pPr>
            <a:endParaRPr lang="en-GB" dirty="0" smtClean="0"/>
          </a:p>
          <a:p>
            <a:pPr marL="0" indent="0" algn="just">
              <a:buNone/>
            </a:pPr>
            <a:endParaRPr lang="en-GB" dirty="0"/>
          </a:p>
          <a:p>
            <a:pPr marL="0" indent="0" algn="just">
              <a:buNone/>
            </a:pPr>
            <a:endParaRPr lang="en-GB" dirty="0" smtClean="0"/>
          </a:p>
          <a:p>
            <a:pPr marL="0" indent="0" algn="just">
              <a:buNone/>
            </a:pPr>
            <a:r>
              <a:rPr lang="en-GB" dirty="0" smtClean="0"/>
              <a:t> </a:t>
            </a:r>
          </a:p>
          <a:p>
            <a:pPr marL="0" indent="0" algn="just">
              <a:buNone/>
            </a:pPr>
            <a:endParaRPr lang="en-GB" dirty="0" smtClean="0"/>
          </a:p>
          <a:p>
            <a:pPr marL="0" indent="0" algn="just">
              <a:buNone/>
            </a:pPr>
            <a:endParaRPr lang="en-GB" dirty="0"/>
          </a:p>
          <a:p>
            <a:pPr marL="0" indent="0" algn="ctr">
              <a:buNone/>
            </a:pPr>
            <a:r>
              <a:rPr lang="en-GB" dirty="0" smtClean="0"/>
              <a:t>A one-on-one support process by an experienced lecturer</a:t>
            </a:r>
            <a:endParaRPr lang="en-GB" dirty="0"/>
          </a:p>
          <a:p>
            <a:pPr algn="just"/>
            <a:endParaRPr lang="en-US" dirty="0"/>
          </a:p>
        </p:txBody>
      </p:sp>
      <p:pic>
        <p:nvPicPr>
          <p:cNvPr id="6" name="Picture 3" descr="C:\Users\rmanuel\Pictures\champaign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689753"/>
            <a:ext cx="918839" cy="6724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rmanuel\Pictures\champaign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689753"/>
            <a:ext cx="906159" cy="731478"/>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4294967295"/>
          </p:nvPr>
        </p:nvSpPr>
        <p:spPr>
          <a:xfrm>
            <a:off x="457200" y="6356351"/>
            <a:ext cx="3429000" cy="34924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900" dirty="0" smtClean="0">
                <a:solidFill>
                  <a:schemeClr val="tx1"/>
                </a:solidFill>
              </a:rPr>
              <a:t>ORBIT-1-British Council Presentation-MSM/</a:t>
            </a:r>
            <a:r>
              <a:rPr lang="en-US" sz="900" dirty="0" err="1" smtClean="0">
                <a:solidFill>
                  <a:schemeClr val="tx1"/>
                </a:solidFill>
              </a:rPr>
              <a:t>msm</a:t>
            </a:r>
            <a:endParaRPr lang="en-US" sz="900" dirty="0">
              <a:solidFill>
                <a:schemeClr val="tx1"/>
              </a:solidFill>
            </a:endParaRPr>
          </a:p>
        </p:txBody>
      </p:sp>
      <p:sp>
        <p:nvSpPr>
          <p:cNvPr id="9" name="Footer Placeholder 4"/>
          <p:cNvSpPr>
            <a:spLocks noGrp="1"/>
          </p:cNvSpPr>
          <p:nvPr>
            <p:ph type="ftr" sz="quarter" idx="4294967295"/>
          </p:nvPr>
        </p:nvSpPr>
        <p:spPr>
          <a:xfrm>
            <a:off x="4114800" y="6356351"/>
            <a:ext cx="1905000" cy="349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900" dirty="0" smtClean="0">
                <a:solidFill>
                  <a:schemeClr val="tx1"/>
                </a:solidFill>
              </a:rPr>
              <a:t>2014-07-14</a:t>
            </a:r>
            <a:endParaRPr lang="en-US" sz="900" dirty="0">
              <a:solidFill>
                <a:schemeClr val="tx1"/>
              </a:solidFill>
            </a:endParaRPr>
          </a:p>
        </p:txBody>
      </p:sp>
      <p:sp>
        <p:nvSpPr>
          <p:cNvPr id="10"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900" dirty="0" smtClean="0">
                <a:solidFill>
                  <a:schemeClr val="tx1"/>
                </a:solidFill>
              </a:rPr>
              <a:t> Page </a:t>
            </a:r>
            <a:fld id="{70E98DE3-B71D-40C4-BA70-4D7DDCCAE012}" type="slidenum">
              <a:rPr lang="en-US" sz="900" smtClean="0">
                <a:solidFill>
                  <a:schemeClr val="tx1"/>
                </a:solidFill>
              </a:rPr>
              <a:pPr/>
              <a:t>17</a:t>
            </a:fld>
            <a:r>
              <a:rPr lang="en-US" sz="900" dirty="0" smtClean="0">
                <a:solidFill>
                  <a:schemeClr val="tx1"/>
                </a:solidFill>
              </a:rPr>
              <a:t> of 44</a:t>
            </a:r>
            <a:endParaRPr lang="en-US" sz="900" dirty="0">
              <a:solidFill>
                <a:schemeClr val="tx1"/>
              </a:solidFill>
            </a:endParaRPr>
          </a:p>
        </p:txBody>
      </p:sp>
      <p:pic>
        <p:nvPicPr>
          <p:cNvPr id="2050" name="Picture 2" descr="C:\Users\mmaja\Pictures\New folder (4)\altAtJuL-os3uE5srlRMMuIFHBS0oy3F6jjTD7YMJMk8I8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5359" y="2514600"/>
            <a:ext cx="5148343"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512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88576"/>
            <a:ext cx="7543800" cy="1143000"/>
          </a:xfrm>
        </p:spPr>
        <p:txBody>
          <a:bodyPr>
            <a:normAutofit/>
          </a:bodyPr>
          <a:lstStyle/>
          <a:p>
            <a:r>
              <a:rPr lang="en-US" sz="2800" dirty="0" smtClean="0">
                <a:latin typeface="Aharoni" panose="02010803020104030203" pitchFamily="2" charset="-79"/>
                <a:cs typeface="Aharoni" panose="02010803020104030203" pitchFamily="2" charset="-79"/>
              </a:rPr>
              <a:t>QUALITY OF TEACHING AND LEARNING</a:t>
            </a:r>
            <a:endParaRPr lang="en-US" sz="28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62500" lnSpcReduction="20000"/>
          </a:bodyPr>
          <a:lstStyle/>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marL="0" indent="0" algn="just">
              <a:buNone/>
            </a:pPr>
            <a:endParaRPr lang="en-GB" dirty="0" smtClean="0"/>
          </a:p>
          <a:p>
            <a:pPr marL="0" indent="0" algn="just">
              <a:buNone/>
            </a:pPr>
            <a:endParaRPr lang="en-GB" dirty="0" smtClean="0"/>
          </a:p>
          <a:p>
            <a:pPr marL="0" indent="0" algn="just">
              <a:buNone/>
            </a:pPr>
            <a:endParaRPr lang="en-GB" dirty="0" smtClean="0"/>
          </a:p>
          <a:p>
            <a:pPr marL="0" indent="0" algn="just">
              <a:buNone/>
            </a:pPr>
            <a:endParaRPr lang="en-GB" dirty="0"/>
          </a:p>
          <a:p>
            <a:pPr marL="0" indent="0" algn="just">
              <a:buNone/>
            </a:pPr>
            <a:endParaRPr lang="en-GB" dirty="0" smtClean="0"/>
          </a:p>
          <a:p>
            <a:pPr marL="0" indent="0" algn="just">
              <a:buNone/>
            </a:pPr>
            <a:r>
              <a:rPr lang="en-GB" dirty="0" smtClean="0">
                <a:latin typeface="Arial" panose="020B0604020202020204" pitchFamily="34" charset="0"/>
                <a:cs typeface="Arial" panose="020B0604020202020204" pitchFamily="34" charset="0"/>
              </a:rPr>
              <a:t>Self-assessment </a:t>
            </a:r>
            <a:r>
              <a:rPr lang="en-GB" dirty="0">
                <a:latin typeface="Arial" panose="020B0604020202020204" pitchFamily="34" charset="0"/>
                <a:cs typeface="Arial" panose="020B0604020202020204" pitchFamily="34" charset="0"/>
              </a:rPr>
              <a:t>tools were developed as part of the mentoring and coaching programme and were </a:t>
            </a:r>
            <a:r>
              <a:rPr lang="en-GB" dirty="0" smtClean="0">
                <a:latin typeface="Arial" panose="020B0604020202020204" pitchFamily="34" charset="0"/>
                <a:cs typeface="Arial" panose="020B0604020202020204" pitchFamily="34" charset="0"/>
              </a:rPr>
              <a:t>implemented. These tools allow for true and continuous self-assessment and introspection in addressing the challenges identified in the process.</a:t>
            </a:r>
            <a:endParaRPr lang="en-US" dirty="0">
              <a:latin typeface="Arial" panose="020B0604020202020204" pitchFamily="34" charset="0"/>
              <a:cs typeface="Arial" panose="020B0604020202020204" pitchFamily="34" charset="0"/>
            </a:endParaRPr>
          </a:p>
          <a:p>
            <a:pPr algn="just"/>
            <a:endParaRPr lang="en-GB" dirty="0"/>
          </a:p>
          <a:p>
            <a:pPr algn="just"/>
            <a:endParaRPr lang="en-US" dirty="0"/>
          </a:p>
        </p:txBody>
      </p:sp>
      <p:sp>
        <p:nvSpPr>
          <p:cNvPr id="4" name="Date Placeholder 3"/>
          <p:cNvSpPr>
            <a:spLocks noGrp="1"/>
          </p:cNvSpPr>
          <p:nvPr>
            <p:ph type="dt" sz="half" idx="10"/>
          </p:nvPr>
        </p:nvSpPr>
        <p:spPr/>
        <p:txBody>
          <a:bodyPr/>
          <a:lstStyle/>
          <a:p>
            <a:r>
              <a:rPr lang="en-US" smtClean="0"/>
              <a:t>2014-07-14</a:t>
            </a:r>
            <a:endParaRPr lang="en-US" dirty="0"/>
          </a:p>
        </p:txBody>
      </p:sp>
      <p:sp>
        <p:nvSpPr>
          <p:cNvPr id="5" name="Footer Placeholder 4"/>
          <p:cNvSpPr>
            <a:spLocks noGrp="1"/>
          </p:cNvSpPr>
          <p:nvPr>
            <p:ph type="ftr" sz="quarter" idx="11"/>
          </p:nvPr>
        </p:nvSpPr>
        <p:spPr/>
        <p:txBody>
          <a:bodyPr/>
          <a:lstStyle/>
          <a:p>
            <a:r>
              <a:rPr lang="en-US" smtClean="0"/>
              <a:t>ORBIT-1-British Council Presentation-MSM/msm</a:t>
            </a:r>
            <a:endParaRPr lang="en-US" dirty="0"/>
          </a:p>
        </p:txBody>
      </p:sp>
      <p:sp>
        <p:nvSpPr>
          <p:cNvPr id="6" name="Slide Number Placeholder 5"/>
          <p:cNvSpPr>
            <a:spLocks noGrp="1"/>
          </p:cNvSpPr>
          <p:nvPr>
            <p:ph type="sldNum" sz="quarter" idx="12"/>
          </p:nvPr>
        </p:nvSpPr>
        <p:spPr/>
        <p:txBody>
          <a:bodyPr/>
          <a:lstStyle/>
          <a:p>
            <a:r>
              <a:rPr lang="en-US" dirty="0" smtClean="0"/>
              <a:t>Page </a:t>
            </a:r>
            <a:fld id="{70E98DE3-B71D-40C4-BA70-4D7DDCCAE012}" type="slidenum">
              <a:rPr lang="en-US" smtClean="0"/>
              <a:pPr/>
              <a:t>18</a:t>
            </a:fld>
            <a:r>
              <a:rPr lang="en-US" dirty="0" smtClean="0"/>
              <a:t> of  44</a:t>
            </a:r>
            <a:endParaRPr lang="en-US" dirty="0"/>
          </a:p>
        </p:txBody>
      </p:sp>
      <p:pic>
        <p:nvPicPr>
          <p:cNvPr id="3074" name="Picture 2" descr="C:\Users\mmaja\Documents\BRITISH COUNCIL\Induction Day\Induction Photo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600200"/>
            <a:ext cx="52578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489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1143000"/>
          </a:xfrm>
        </p:spPr>
        <p:txBody>
          <a:bodyPr vert="horz" lIns="91440" tIns="45720" rIns="91440" bIns="45720" rtlCol="0" anchor="ctr">
            <a:noAutofit/>
          </a:bodyPr>
          <a:lstStyle/>
          <a:p>
            <a:r>
              <a:rPr lang="en-US" sz="3600" b="1" dirty="0">
                <a:latin typeface="Aharoni" panose="02010803020104030203" pitchFamily="2" charset="-79"/>
                <a:cs typeface="Aharoni" panose="02010803020104030203" pitchFamily="2" charset="-79"/>
              </a:rPr>
              <a:t>CHAMPAGNE MOMENTS</a:t>
            </a:r>
            <a:br>
              <a:rPr lang="en-US" sz="3600" b="1" dirty="0">
                <a:latin typeface="Aharoni" panose="02010803020104030203" pitchFamily="2" charset="-79"/>
                <a:cs typeface="Aharoni" panose="02010803020104030203" pitchFamily="2" charset="-79"/>
              </a:rPr>
            </a:br>
            <a:r>
              <a:rPr lang="en-US" sz="3600" b="1" dirty="0">
                <a:latin typeface="Aharoni" panose="02010803020104030203" pitchFamily="2" charset="-79"/>
                <a:cs typeface="Aharoni" panose="02010803020104030203" pitchFamily="2" charset="-79"/>
              </a:rPr>
              <a:t>ORBIT </a:t>
            </a:r>
            <a:r>
              <a:rPr lang="en-US" sz="3600" b="1" dirty="0" smtClean="0">
                <a:latin typeface="Aharoni" panose="02010803020104030203" pitchFamily="2" charset="-79"/>
                <a:cs typeface="Aharoni" panose="02010803020104030203" pitchFamily="2" charset="-79"/>
              </a:rPr>
              <a:t>COLLEGE MOMENTS</a:t>
            </a:r>
            <a:endParaRPr lang="en-US" sz="3600" b="1"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7200" y="3810000"/>
            <a:ext cx="8229600" cy="1295400"/>
          </a:xfrm>
          <a:solidFill>
            <a:srgbClr val="FFCC00">
              <a:alpha val="35000"/>
            </a:srgbClr>
          </a:solidFill>
        </p:spPr>
        <p:txBody>
          <a:bodyPr vert="horz" lIns="91440" tIns="45720" rIns="91440" bIns="45720" rtlCol="0">
            <a:normAutofit fontScale="92500" lnSpcReduction="20000"/>
          </a:bodyPr>
          <a:lstStyle/>
          <a:p>
            <a:pPr marL="0" indent="0" algn="ctr">
              <a:buNone/>
            </a:pPr>
            <a:r>
              <a:rPr lang="en-US" b="1" dirty="0">
                <a:hlinkClick r:id="rId2" action="ppaction://hlinkfile"/>
              </a:rPr>
              <a:t>SUCCESSFULLY REGISTERED A SKILLS </a:t>
            </a:r>
            <a:r>
              <a:rPr lang="en-US" b="1" dirty="0" smtClean="0">
                <a:hlinkClick r:id="rId2" action="ppaction://hlinkfile"/>
              </a:rPr>
              <a:t>PROGRAMME</a:t>
            </a:r>
            <a:r>
              <a:rPr lang="en-US" b="1" dirty="0" smtClean="0"/>
              <a:t> </a:t>
            </a:r>
          </a:p>
          <a:p>
            <a:pPr marL="0" indent="0" algn="ctr">
              <a:buNone/>
            </a:pPr>
            <a:r>
              <a:rPr lang="en-US" b="1" dirty="0" smtClean="0"/>
              <a:t>TO </a:t>
            </a:r>
            <a:r>
              <a:rPr lang="en-US" b="1" dirty="0"/>
              <a:t>TRAIN BACKYARD MECHANICS</a:t>
            </a:r>
          </a:p>
          <a:p>
            <a:endParaRPr lang="en-US" b="1" dirty="0"/>
          </a:p>
        </p:txBody>
      </p:sp>
      <p:pic>
        <p:nvPicPr>
          <p:cNvPr id="5122" name="Picture 2" descr="C:\Users\rmanuel\Pictures\champaign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438400"/>
            <a:ext cx="1462087" cy="12573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rmanuel\Pictures\champaign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9425" y="2514600"/>
            <a:ext cx="1704975" cy="12477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rmanuel\Pictures\champaign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1354" y="1752600"/>
            <a:ext cx="1681446" cy="135731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rmanuel\Pictures\champaig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629900"/>
            <a:ext cx="1771239" cy="155145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4294967295"/>
          </p:nvPr>
        </p:nvSpPr>
        <p:spPr>
          <a:xfrm>
            <a:off x="457200" y="6356351"/>
            <a:ext cx="3429000" cy="34924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900" dirty="0" smtClean="0">
                <a:solidFill>
                  <a:schemeClr val="tx1"/>
                </a:solidFill>
              </a:rPr>
              <a:t>ORBIT-1-British Council Presentation-MSM/</a:t>
            </a:r>
            <a:r>
              <a:rPr lang="en-US" sz="900" dirty="0" err="1" smtClean="0">
                <a:solidFill>
                  <a:schemeClr val="tx1"/>
                </a:solidFill>
              </a:rPr>
              <a:t>msm</a:t>
            </a:r>
            <a:endParaRPr lang="en-US" sz="900" dirty="0">
              <a:solidFill>
                <a:schemeClr val="tx1"/>
              </a:solidFill>
            </a:endParaRPr>
          </a:p>
        </p:txBody>
      </p:sp>
      <p:sp>
        <p:nvSpPr>
          <p:cNvPr id="9" name="Footer Placeholder 4"/>
          <p:cNvSpPr>
            <a:spLocks noGrp="1"/>
          </p:cNvSpPr>
          <p:nvPr>
            <p:ph type="ftr" sz="quarter" idx="4294967295"/>
          </p:nvPr>
        </p:nvSpPr>
        <p:spPr>
          <a:xfrm>
            <a:off x="4114800" y="6356351"/>
            <a:ext cx="1905000" cy="349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900" dirty="0" smtClean="0">
                <a:solidFill>
                  <a:schemeClr val="tx1"/>
                </a:solidFill>
              </a:rPr>
              <a:t>2014-07-14</a:t>
            </a:r>
            <a:endParaRPr lang="en-US" sz="900" dirty="0">
              <a:solidFill>
                <a:schemeClr val="tx1"/>
              </a:solidFill>
            </a:endParaRPr>
          </a:p>
        </p:txBody>
      </p:sp>
      <p:sp>
        <p:nvSpPr>
          <p:cNvPr id="10"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900" dirty="0" smtClean="0">
                <a:solidFill>
                  <a:schemeClr val="tx1"/>
                </a:solidFill>
              </a:rPr>
              <a:t> Page </a:t>
            </a:r>
            <a:fld id="{70E98DE3-B71D-40C4-BA70-4D7DDCCAE012}" type="slidenum">
              <a:rPr lang="en-US" sz="900" smtClean="0">
                <a:solidFill>
                  <a:schemeClr val="tx1"/>
                </a:solidFill>
              </a:rPr>
              <a:pPr/>
              <a:t>19</a:t>
            </a:fld>
            <a:r>
              <a:rPr lang="en-US" sz="900" dirty="0" smtClean="0">
                <a:solidFill>
                  <a:schemeClr val="tx1"/>
                </a:solidFill>
              </a:rPr>
              <a:t> of 44</a:t>
            </a:r>
            <a:endParaRPr lang="en-US" sz="900" dirty="0">
              <a:solidFill>
                <a:schemeClr val="tx1"/>
              </a:solidFill>
            </a:endParaRPr>
          </a:p>
        </p:txBody>
      </p:sp>
    </p:spTree>
    <p:extLst>
      <p:ext uri="{BB962C8B-B14F-4D97-AF65-F5344CB8AC3E}">
        <p14:creationId xmlns:p14="http://schemas.microsoft.com/office/powerpoint/2010/main" val="437246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latin typeface="Aharoni" pitchFamily="2" charset="-79"/>
                <a:cs typeface="Aharoni" pitchFamily="2" charset="-79"/>
              </a:rPr>
              <a:t>OBJECTIVES OF THE PARTNERSHIP</a:t>
            </a:r>
            <a:endParaRPr lang="en-ZA" dirty="0">
              <a:latin typeface="Aharoni" pitchFamily="2" charset="-79"/>
              <a:cs typeface="Aharoni" pitchFamily="2" charset="-79"/>
            </a:endParaRPr>
          </a:p>
        </p:txBody>
      </p:sp>
      <p:sp>
        <p:nvSpPr>
          <p:cNvPr id="3" name="Content Placeholder 2"/>
          <p:cNvSpPr>
            <a:spLocks noGrp="1"/>
          </p:cNvSpPr>
          <p:nvPr>
            <p:ph idx="1"/>
          </p:nvPr>
        </p:nvSpPr>
        <p:spPr/>
        <p:txBody>
          <a:bodyPr>
            <a:normAutofit fontScale="92500"/>
          </a:bodyPr>
          <a:lstStyle/>
          <a:p>
            <a:pPr algn="just"/>
            <a:r>
              <a:rPr lang="en-ZA" sz="2800" dirty="0" smtClean="0">
                <a:latin typeface="Arial" panose="020B0604020202020204" pitchFamily="34" charset="0"/>
                <a:cs typeface="Arial" panose="020B0604020202020204" pitchFamily="34" charset="0"/>
              </a:rPr>
              <a:t>Improve course design and innovative teaching methodology</a:t>
            </a:r>
          </a:p>
          <a:p>
            <a:pPr algn="just"/>
            <a:r>
              <a:rPr lang="en-ZA" sz="2800" dirty="0" smtClean="0">
                <a:latin typeface="Arial" panose="020B0604020202020204" pitchFamily="34" charset="0"/>
                <a:cs typeface="Arial" panose="020B0604020202020204" pitchFamily="34" charset="0"/>
              </a:rPr>
              <a:t>Lecturer development and exchange</a:t>
            </a:r>
          </a:p>
          <a:p>
            <a:pPr algn="just"/>
            <a:r>
              <a:rPr lang="en-ZA" sz="2800" dirty="0" smtClean="0">
                <a:latin typeface="Arial" panose="020B0604020202020204" pitchFamily="34" charset="0"/>
                <a:cs typeface="Arial" panose="020B0604020202020204" pitchFamily="34" charset="0"/>
              </a:rPr>
              <a:t>Employer engagement and developing a curriculum in Automotive</a:t>
            </a:r>
          </a:p>
          <a:p>
            <a:pPr algn="just"/>
            <a:r>
              <a:rPr lang="en-ZA" sz="2800" dirty="0" smtClean="0">
                <a:latin typeface="Arial" panose="020B0604020202020204" pitchFamily="34" charset="0"/>
                <a:cs typeface="Arial" panose="020B0604020202020204" pitchFamily="34" charset="0"/>
              </a:rPr>
              <a:t>Raise the perception of vocational skills through a skills competition</a:t>
            </a:r>
          </a:p>
          <a:p>
            <a:pPr algn="just"/>
            <a:r>
              <a:rPr lang="en-ZA" sz="2800" dirty="0" smtClean="0">
                <a:latin typeface="Arial" panose="020B0604020202020204" pitchFamily="34" charset="0"/>
                <a:cs typeface="Arial" panose="020B0604020202020204" pitchFamily="34" charset="0"/>
              </a:rPr>
              <a:t>Develop  a quality lecturer self-assessment process</a:t>
            </a:r>
          </a:p>
          <a:p>
            <a:pPr algn="just"/>
            <a:r>
              <a:rPr lang="en-ZA" sz="2800" dirty="0" smtClean="0">
                <a:latin typeface="Arial" panose="020B0604020202020204" pitchFamily="34" charset="0"/>
                <a:cs typeface="Arial" panose="020B0604020202020204" pitchFamily="34" charset="0"/>
              </a:rPr>
              <a:t>Raise the profile of entrepreneurship and vocational skills in general with employers and young people </a:t>
            </a:r>
          </a:p>
          <a:p>
            <a:pPr marL="0" indent="0">
              <a:buNone/>
            </a:pPr>
            <a:endParaRPr lang="en-ZA" sz="2800" dirty="0" smtClean="0"/>
          </a:p>
        </p:txBody>
      </p:sp>
      <p:sp>
        <p:nvSpPr>
          <p:cNvPr id="4" name="Date Placeholder 3"/>
          <p:cNvSpPr>
            <a:spLocks noGrp="1"/>
          </p:cNvSpPr>
          <p:nvPr>
            <p:ph type="dt" sz="half" idx="10"/>
          </p:nvPr>
        </p:nvSpPr>
        <p:spPr/>
        <p:txBody>
          <a:bodyPr/>
          <a:lstStyle/>
          <a:p>
            <a:r>
              <a:rPr lang="en-US" smtClean="0"/>
              <a:t>2014-07-14</a:t>
            </a:r>
            <a:endParaRPr lang="en-US" dirty="0"/>
          </a:p>
        </p:txBody>
      </p:sp>
      <p:sp>
        <p:nvSpPr>
          <p:cNvPr id="5" name="Footer Placeholder 4"/>
          <p:cNvSpPr>
            <a:spLocks noGrp="1"/>
          </p:cNvSpPr>
          <p:nvPr>
            <p:ph type="ftr" sz="quarter" idx="11"/>
          </p:nvPr>
        </p:nvSpPr>
        <p:spPr/>
        <p:txBody>
          <a:bodyPr/>
          <a:lstStyle/>
          <a:p>
            <a:r>
              <a:rPr lang="en-US" smtClean="0"/>
              <a:t>ORBIT-1-British Council Presentation-MSM/msm</a:t>
            </a:r>
            <a:endParaRPr lang="en-US" dirty="0"/>
          </a:p>
        </p:txBody>
      </p:sp>
      <p:sp>
        <p:nvSpPr>
          <p:cNvPr id="6" name="Slide Number Placeholder 5"/>
          <p:cNvSpPr>
            <a:spLocks noGrp="1"/>
          </p:cNvSpPr>
          <p:nvPr>
            <p:ph type="sldNum" sz="quarter" idx="12"/>
          </p:nvPr>
        </p:nvSpPr>
        <p:spPr/>
        <p:txBody>
          <a:bodyPr/>
          <a:lstStyle/>
          <a:p>
            <a:r>
              <a:rPr lang="en-US" dirty="0" smtClean="0"/>
              <a:t>Page </a:t>
            </a:r>
            <a:fld id="{70E98DE3-B71D-40C4-BA70-4D7DDCCAE012}" type="slidenum">
              <a:rPr lang="en-US" smtClean="0"/>
              <a:pPr/>
              <a:t>2</a:t>
            </a:fld>
            <a:r>
              <a:rPr lang="en-US" dirty="0" smtClean="0"/>
              <a:t> of 44</a:t>
            </a:r>
          </a:p>
        </p:txBody>
      </p:sp>
    </p:spTree>
    <p:extLst>
      <p:ext uri="{BB962C8B-B14F-4D97-AF65-F5344CB8AC3E}">
        <p14:creationId xmlns:p14="http://schemas.microsoft.com/office/powerpoint/2010/main" val="881462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143000"/>
          </a:xfrm>
        </p:spPr>
        <p:txBody>
          <a:bodyPr vert="horz" lIns="91440" tIns="45720" rIns="91440" bIns="45720" rtlCol="0" anchor="ctr">
            <a:noAutofit/>
          </a:bodyPr>
          <a:lstStyle/>
          <a:p>
            <a:r>
              <a:rPr lang="en-ZA" sz="3200" b="1" u="sng" dirty="0" smtClean="0">
                <a:latin typeface="Aharoni" panose="02010803020104030203" pitchFamily="2" charset="-79"/>
                <a:cs typeface="Aharoni" panose="02010803020104030203" pitchFamily="2" charset="-79"/>
              </a:rPr>
              <a:t>TRAINING FOR</a:t>
            </a:r>
            <a:r>
              <a:rPr lang="en-ZA" sz="3200" b="1" u="sng" dirty="0">
                <a:latin typeface="Aharoni" panose="02010803020104030203" pitchFamily="2" charset="-79"/>
                <a:cs typeface="Aharoni" panose="02010803020104030203" pitchFamily="2" charset="-79"/>
              </a:rPr>
              <a:t/>
            </a:r>
            <a:br>
              <a:rPr lang="en-ZA" sz="3200" b="1" u="sng" dirty="0">
                <a:latin typeface="Aharoni" panose="02010803020104030203" pitchFamily="2" charset="-79"/>
                <a:cs typeface="Aharoni" panose="02010803020104030203" pitchFamily="2" charset="-79"/>
              </a:rPr>
            </a:br>
            <a:r>
              <a:rPr lang="en-ZA" sz="3200" b="1" u="sng" dirty="0">
                <a:latin typeface="Aharoni" panose="02010803020104030203" pitchFamily="2" charset="-79"/>
                <a:cs typeface="Aharoni" panose="02010803020104030203" pitchFamily="2" charset="-79"/>
              </a:rPr>
              <a:t>BACKYARD MECHANICS</a:t>
            </a:r>
          </a:p>
        </p:txBody>
      </p:sp>
      <p:sp>
        <p:nvSpPr>
          <p:cNvPr id="7" name="Rectangle 6"/>
          <p:cNvSpPr/>
          <p:nvPr/>
        </p:nvSpPr>
        <p:spPr>
          <a:xfrm>
            <a:off x="228600" y="1574661"/>
            <a:ext cx="8763000" cy="4985980"/>
          </a:xfrm>
          <a:prstGeom prst="rect">
            <a:avLst/>
          </a:prstGeom>
          <a:ln>
            <a:noFill/>
          </a:ln>
        </p:spPr>
        <p:txBody>
          <a:bodyPr wrap="square">
            <a:spAutoFit/>
          </a:bodyPr>
          <a:lstStyle/>
          <a:p>
            <a:pPr algn="just"/>
            <a:r>
              <a:rPr lang="en-ZA" sz="3600" u="sng" dirty="0" smtClean="0">
                <a:latin typeface="Arial" panose="020B0604020202020204" pitchFamily="34" charset="0"/>
                <a:cs typeface="Arial" panose="020B0604020202020204" pitchFamily="34" charset="0"/>
              </a:rPr>
              <a:t>Target:</a:t>
            </a:r>
          </a:p>
          <a:p>
            <a:pPr algn="just"/>
            <a:r>
              <a:rPr lang="en-ZA" sz="2400" dirty="0" smtClean="0">
                <a:latin typeface="Arial" panose="020B0604020202020204" pitchFamily="34" charset="0"/>
                <a:cs typeface="Arial" panose="020B0604020202020204" pitchFamily="34" charset="0"/>
              </a:rPr>
              <a:t>20 </a:t>
            </a:r>
            <a:r>
              <a:rPr lang="en-ZA" sz="2400" dirty="0">
                <a:latin typeface="Arial" panose="020B0604020202020204" pitchFamily="34" charset="0"/>
                <a:cs typeface="Arial" panose="020B0604020202020204" pitchFamily="34" charset="0"/>
              </a:rPr>
              <a:t>Mechanics from </a:t>
            </a:r>
            <a:r>
              <a:rPr lang="en-ZA" sz="2400" dirty="0" err="1">
                <a:latin typeface="Arial" panose="020B0604020202020204" pitchFamily="34" charset="0"/>
                <a:cs typeface="Arial" panose="020B0604020202020204" pitchFamily="34" charset="0"/>
              </a:rPr>
              <a:t>Mabele</a:t>
            </a:r>
            <a:r>
              <a:rPr lang="en-ZA" sz="2400" dirty="0">
                <a:latin typeface="Arial" panose="020B0604020202020204" pitchFamily="34" charset="0"/>
                <a:cs typeface="Arial" panose="020B0604020202020204" pitchFamily="34" charset="0"/>
              </a:rPr>
              <a:t> </a:t>
            </a:r>
            <a:r>
              <a:rPr lang="en-ZA" sz="2400" dirty="0" err="1">
                <a:latin typeface="Arial" panose="020B0604020202020204" pitchFamily="34" charset="0"/>
                <a:cs typeface="Arial" panose="020B0604020202020204" pitchFamily="34" charset="0"/>
              </a:rPr>
              <a:t>Podi</a:t>
            </a:r>
            <a:r>
              <a:rPr lang="en-ZA" sz="2400" dirty="0">
                <a:latin typeface="Arial" panose="020B0604020202020204" pitchFamily="34" charset="0"/>
                <a:cs typeface="Arial" panose="020B0604020202020204" pitchFamily="34" charset="0"/>
              </a:rPr>
              <a:t>, Mogwase and </a:t>
            </a:r>
            <a:r>
              <a:rPr lang="en-ZA" sz="2400" dirty="0" err="1">
                <a:latin typeface="Arial" panose="020B0604020202020204" pitchFamily="34" charset="0"/>
                <a:cs typeface="Arial" panose="020B0604020202020204" pitchFamily="34" charset="0"/>
              </a:rPr>
              <a:t>Ledig</a:t>
            </a:r>
            <a:r>
              <a:rPr lang="en-ZA" sz="2400" dirty="0">
                <a:latin typeface="Arial" panose="020B0604020202020204" pitchFamily="34" charset="0"/>
                <a:cs typeface="Arial" panose="020B0604020202020204" pitchFamily="34" charset="0"/>
              </a:rPr>
              <a:t> </a:t>
            </a:r>
            <a:endParaRPr lang="en-ZA" sz="2400" dirty="0" smtClean="0">
              <a:latin typeface="Arial" panose="020B0604020202020204" pitchFamily="34" charset="0"/>
              <a:cs typeface="Arial" panose="020B0604020202020204" pitchFamily="34" charset="0"/>
            </a:endParaRPr>
          </a:p>
          <a:p>
            <a:pPr algn="just"/>
            <a:endParaRPr lang="en-ZA" sz="1400" dirty="0" smtClean="0">
              <a:latin typeface="Arial" panose="020B0604020202020204" pitchFamily="34" charset="0"/>
              <a:cs typeface="Arial" panose="020B0604020202020204" pitchFamily="34" charset="0"/>
            </a:endParaRPr>
          </a:p>
          <a:p>
            <a:pPr algn="just"/>
            <a:r>
              <a:rPr lang="en-ZA" sz="3200" u="sng" dirty="0" smtClean="0">
                <a:latin typeface="Arial" panose="020B0604020202020204" pitchFamily="34" charset="0"/>
                <a:cs typeface="Arial" panose="020B0604020202020204" pitchFamily="34" charset="0"/>
              </a:rPr>
              <a:t>Recruitment Process : </a:t>
            </a:r>
          </a:p>
          <a:p>
            <a:pPr algn="just"/>
            <a:r>
              <a:rPr lang="en-ZA" sz="2400" dirty="0" smtClean="0">
                <a:latin typeface="Arial" panose="020B0604020202020204" pitchFamily="34" charset="0"/>
                <a:cs typeface="Arial" panose="020B0604020202020204" pitchFamily="34" charset="0"/>
              </a:rPr>
              <a:t>Consultation </a:t>
            </a:r>
            <a:r>
              <a:rPr lang="en-ZA" sz="2400" dirty="0">
                <a:latin typeface="Arial" panose="020B0604020202020204" pitchFamily="34" charset="0"/>
                <a:cs typeface="Arial" panose="020B0604020202020204" pitchFamily="34" charset="0"/>
              </a:rPr>
              <a:t>with Moses </a:t>
            </a:r>
            <a:r>
              <a:rPr lang="en-ZA" sz="2400" dirty="0" err="1">
                <a:latin typeface="Arial" panose="020B0604020202020204" pitchFamily="34" charset="0"/>
                <a:cs typeface="Arial" panose="020B0604020202020204" pitchFamily="34" charset="0"/>
              </a:rPr>
              <a:t>Kotane</a:t>
            </a:r>
            <a:r>
              <a:rPr lang="en-ZA" sz="2400" dirty="0">
                <a:latin typeface="Arial" panose="020B0604020202020204" pitchFamily="34" charset="0"/>
                <a:cs typeface="Arial" panose="020B0604020202020204" pitchFamily="34" charset="0"/>
              </a:rPr>
              <a:t> Councillors, Traditional  </a:t>
            </a:r>
            <a:r>
              <a:rPr lang="en-ZA" sz="2400" dirty="0" smtClean="0">
                <a:latin typeface="Arial" panose="020B0604020202020204" pitchFamily="34" charset="0"/>
                <a:cs typeface="Arial" panose="020B0604020202020204" pitchFamily="34" charset="0"/>
              </a:rPr>
              <a:t>Leaders</a:t>
            </a:r>
            <a:r>
              <a:rPr lang="en-ZA" sz="2400" dirty="0">
                <a:latin typeface="Arial" panose="020B0604020202020204" pitchFamily="34" charset="0"/>
                <a:cs typeface="Arial" panose="020B0604020202020204" pitchFamily="34" charset="0"/>
              </a:rPr>
              <a:t>, Community Liaison Officers and Local Mechanics</a:t>
            </a:r>
            <a:r>
              <a:rPr lang="en-ZA" sz="2400" dirty="0" smtClean="0">
                <a:latin typeface="Arial" panose="020B0604020202020204" pitchFamily="34" charset="0"/>
                <a:cs typeface="Arial" panose="020B0604020202020204" pitchFamily="34" charset="0"/>
              </a:rPr>
              <a:t>.</a:t>
            </a:r>
          </a:p>
          <a:p>
            <a:pPr algn="just"/>
            <a:endParaRPr lang="en-ZA" sz="1400" dirty="0">
              <a:latin typeface="Arial" panose="020B0604020202020204" pitchFamily="34" charset="0"/>
              <a:cs typeface="Arial" panose="020B0604020202020204" pitchFamily="34" charset="0"/>
            </a:endParaRPr>
          </a:p>
          <a:p>
            <a:pPr algn="just"/>
            <a:r>
              <a:rPr lang="en-ZA" sz="3200" u="sng" dirty="0" smtClean="0">
                <a:latin typeface="Arial" panose="020B0604020202020204" pitchFamily="34" charset="0"/>
                <a:cs typeface="Arial" panose="020B0604020202020204" pitchFamily="34" charset="0"/>
              </a:rPr>
              <a:t>Funder: </a:t>
            </a:r>
          </a:p>
          <a:p>
            <a:pPr algn="just"/>
            <a:r>
              <a:rPr lang="en-ZA" sz="2400" dirty="0" smtClean="0">
                <a:latin typeface="Arial" panose="020B0604020202020204" pitchFamily="34" charset="0"/>
                <a:cs typeface="Arial" panose="020B0604020202020204" pitchFamily="34" charset="0"/>
              </a:rPr>
              <a:t>ORBIT </a:t>
            </a:r>
            <a:r>
              <a:rPr lang="en-ZA" sz="2400" dirty="0">
                <a:latin typeface="Arial" panose="020B0604020202020204" pitchFamily="34" charset="0"/>
                <a:cs typeface="Arial" panose="020B0604020202020204" pitchFamily="34" charset="0"/>
              </a:rPr>
              <a:t>TVET College, </a:t>
            </a:r>
            <a:r>
              <a:rPr lang="en-ZA" sz="2400" dirty="0" smtClean="0">
                <a:latin typeface="Arial" panose="020B0604020202020204" pitchFamily="34" charset="0"/>
                <a:cs typeface="Arial" panose="020B0604020202020204" pitchFamily="34" charset="0"/>
              </a:rPr>
              <a:t>Ford Motor Corporation SA </a:t>
            </a:r>
            <a:r>
              <a:rPr lang="en-ZA" sz="2400" dirty="0">
                <a:latin typeface="Arial" panose="020B0604020202020204" pitchFamily="34" charset="0"/>
                <a:cs typeface="Arial" panose="020B0604020202020204" pitchFamily="34" charset="0"/>
              </a:rPr>
              <a:t>and National Skills </a:t>
            </a:r>
            <a:r>
              <a:rPr lang="en-ZA" sz="2400" dirty="0" smtClean="0">
                <a:latin typeface="Arial" panose="020B0604020202020204" pitchFamily="34" charset="0"/>
                <a:cs typeface="Arial" panose="020B0604020202020204" pitchFamily="34" charset="0"/>
              </a:rPr>
              <a:t>Fund</a:t>
            </a:r>
          </a:p>
          <a:p>
            <a:pPr algn="just"/>
            <a:endParaRPr lang="en-ZA" sz="1400" dirty="0"/>
          </a:p>
          <a:p>
            <a:pPr algn="just"/>
            <a:r>
              <a:rPr lang="en-ZA" sz="3200" u="sng" dirty="0" smtClean="0">
                <a:latin typeface="Arial" panose="020B0604020202020204" pitchFamily="34" charset="0"/>
                <a:cs typeface="Arial" panose="020B0604020202020204" pitchFamily="34" charset="0"/>
              </a:rPr>
              <a:t>Commencement: </a:t>
            </a:r>
          </a:p>
          <a:p>
            <a:pPr algn="just"/>
            <a:r>
              <a:rPr lang="en-ZA" sz="2400" dirty="0" smtClean="0">
                <a:latin typeface="Arial" panose="020B0604020202020204" pitchFamily="34" charset="0"/>
                <a:cs typeface="Arial" panose="020B0604020202020204" pitchFamily="34" charset="0"/>
              </a:rPr>
              <a:t>19 </a:t>
            </a:r>
            <a:r>
              <a:rPr lang="en-ZA" sz="2400" dirty="0">
                <a:latin typeface="Arial" panose="020B0604020202020204" pitchFamily="34" charset="0"/>
                <a:cs typeface="Arial" panose="020B0604020202020204" pitchFamily="34" charset="0"/>
              </a:rPr>
              <a:t>May </a:t>
            </a:r>
            <a:r>
              <a:rPr lang="en-ZA" sz="2400" dirty="0" smtClean="0">
                <a:latin typeface="Arial" panose="020B0604020202020204" pitchFamily="34" charset="0"/>
                <a:cs typeface="Arial" panose="020B0604020202020204" pitchFamily="34" charset="0"/>
              </a:rPr>
              <a:t>2014</a:t>
            </a:r>
            <a:endParaRPr lang="en-ZA" sz="2400" dirty="0">
              <a:latin typeface="Arial" panose="020B0604020202020204" pitchFamily="34" charset="0"/>
              <a:cs typeface="Arial" panose="020B0604020202020204" pitchFamily="34" charset="0"/>
            </a:endParaRPr>
          </a:p>
        </p:txBody>
      </p:sp>
      <p:sp>
        <p:nvSpPr>
          <p:cNvPr id="19" name="Date Placeholder 3"/>
          <p:cNvSpPr>
            <a:spLocks noGrp="1"/>
          </p:cNvSpPr>
          <p:nvPr>
            <p:ph type="dt" sz="half" idx="4294967295"/>
          </p:nvPr>
        </p:nvSpPr>
        <p:spPr>
          <a:xfrm>
            <a:off x="457200" y="6356351"/>
            <a:ext cx="3429000" cy="34924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900" dirty="0" smtClean="0">
                <a:solidFill>
                  <a:schemeClr val="tx1"/>
                </a:solidFill>
              </a:rPr>
              <a:t>ORBIT-1-British Council Presentation-MSM/</a:t>
            </a:r>
            <a:r>
              <a:rPr lang="en-US" sz="900" dirty="0" err="1" smtClean="0">
                <a:solidFill>
                  <a:schemeClr val="tx1"/>
                </a:solidFill>
              </a:rPr>
              <a:t>msm</a:t>
            </a:r>
            <a:endParaRPr lang="en-US" sz="900" dirty="0">
              <a:solidFill>
                <a:schemeClr val="tx1"/>
              </a:solidFill>
            </a:endParaRPr>
          </a:p>
        </p:txBody>
      </p:sp>
      <p:sp>
        <p:nvSpPr>
          <p:cNvPr id="20" name="Footer Placeholder 4"/>
          <p:cNvSpPr>
            <a:spLocks noGrp="1"/>
          </p:cNvSpPr>
          <p:nvPr>
            <p:ph type="ftr" sz="quarter" idx="4294967295"/>
          </p:nvPr>
        </p:nvSpPr>
        <p:spPr>
          <a:xfrm>
            <a:off x="4114800" y="6356351"/>
            <a:ext cx="1905000" cy="349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900" dirty="0" smtClean="0">
                <a:solidFill>
                  <a:schemeClr val="tx1"/>
                </a:solidFill>
              </a:rPr>
              <a:t>2014-07-14</a:t>
            </a:r>
            <a:endParaRPr lang="en-US" sz="900" dirty="0">
              <a:solidFill>
                <a:schemeClr val="tx1"/>
              </a:solidFill>
            </a:endParaRPr>
          </a:p>
        </p:txBody>
      </p:sp>
      <p:sp>
        <p:nvSpPr>
          <p:cNvPr id="21"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900" dirty="0" smtClean="0">
                <a:solidFill>
                  <a:schemeClr val="tx1"/>
                </a:solidFill>
              </a:rPr>
              <a:t> Page </a:t>
            </a:r>
            <a:fld id="{70E98DE3-B71D-40C4-BA70-4D7DDCCAE012}" type="slidenum">
              <a:rPr lang="en-US" sz="900" smtClean="0">
                <a:solidFill>
                  <a:schemeClr val="tx1"/>
                </a:solidFill>
              </a:rPr>
              <a:pPr/>
              <a:t>20</a:t>
            </a:fld>
            <a:r>
              <a:rPr lang="en-US" sz="900" dirty="0" smtClean="0">
                <a:solidFill>
                  <a:schemeClr val="tx1"/>
                </a:solidFill>
              </a:rPr>
              <a:t> of 44</a:t>
            </a:r>
            <a:endParaRPr lang="en-US" sz="900" dirty="0">
              <a:solidFill>
                <a:schemeClr val="tx1"/>
              </a:solidFill>
            </a:endParaRPr>
          </a:p>
        </p:txBody>
      </p:sp>
    </p:spTree>
    <p:extLst>
      <p:ext uri="{BB962C8B-B14F-4D97-AF65-F5344CB8AC3E}">
        <p14:creationId xmlns:p14="http://schemas.microsoft.com/office/powerpoint/2010/main" val="1167164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094" y="1676399"/>
            <a:ext cx="8941048" cy="4476133"/>
          </a:xfrm>
          <a:solidFill>
            <a:schemeClr val="accent1">
              <a:lumMod val="40000"/>
              <a:lumOff val="60000"/>
              <a:alpha val="50000"/>
            </a:schemeClr>
          </a:solidFill>
        </p:spPr>
        <p:txBody>
          <a:bodyPr/>
          <a:lstStyle/>
          <a:p>
            <a:pPr algn="just"/>
            <a:r>
              <a:rPr lang="en-ZA" sz="2000" dirty="0">
                <a:latin typeface="Arial" panose="020B0604020202020204" pitchFamily="34" charset="0"/>
                <a:cs typeface="Arial" panose="020B0604020202020204" pitchFamily="34" charset="0"/>
              </a:rPr>
              <a:t>Bushy </a:t>
            </a:r>
            <a:r>
              <a:rPr lang="en-ZA" sz="2000" dirty="0" err="1" smtClean="0">
                <a:latin typeface="Arial" panose="020B0604020202020204" pitchFamily="34" charset="0"/>
                <a:cs typeface="Arial" panose="020B0604020202020204" pitchFamily="34" charset="0"/>
              </a:rPr>
              <a:t>Namane</a:t>
            </a:r>
            <a:r>
              <a:rPr lang="en-ZA" sz="2000" dirty="0" smtClean="0">
                <a:latin typeface="Arial" panose="020B0604020202020204" pitchFamily="34" charset="0"/>
                <a:cs typeface="Arial" panose="020B0604020202020204" pitchFamily="34" charset="0"/>
              </a:rPr>
              <a:t>:  He </a:t>
            </a:r>
            <a:r>
              <a:rPr lang="en-ZA" sz="2000" dirty="0">
                <a:latin typeface="Arial" panose="020B0604020202020204" pitchFamily="34" charset="0"/>
                <a:cs typeface="Arial" panose="020B0604020202020204" pitchFamily="34" charset="0"/>
              </a:rPr>
              <a:t>has no formal qualification</a:t>
            </a:r>
          </a:p>
          <a:p>
            <a:pPr algn="just"/>
            <a:r>
              <a:rPr lang="en-ZA" sz="2000" dirty="0">
                <a:latin typeface="Arial" panose="020B0604020202020204" pitchFamily="34" charset="0"/>
                <a:cs typeface="Arial" panose="020B0604020202020204" pitchFamily="34" charset="0"/>
              </a:rPr>
              <a:t>Has been running his business from his yard in </a:t>
            </a:r>
            <a:r>
              <a:rPr lang="en-ZA" sz="2000" dirty="0" err="1">
                <a:latin typeface="Arial" panose="020B0604020202020204" pitchFamily="34" charset="0"/>
                <a:cs typeface="Arial" panose="020B0604020202020204" pitchFamily="34" charset="0"/>
              </a:rPr>
              <a:t>Ledig</a:t>
            </a:r>
            <a:r>
              <a:rPr lang="en-ZA" sz="2000" dirty="0">
                <a:latin typeface="Arial" panose="020B0604020202020204" pitchFamily="34" charset="0"/>
                <a:cs typeface="Arial" panose="020B0604020202020204" pitchFamily="34" charset="0"/>
              </a:rPr>
              <a:t> for 15 years </a:t>
            </a:r>
          </a:p>
          <a:p>
            <a:pPr algn="just"/>
            <a:r>
              <a:rPr lang="en-ZA" sz="2000" dirty="0">
                <a:latin typeface="Arial" panose="020B0604020202020204" pitchFamily="34" charset="0"/>
                <a:cs typeface="Arial" panose="020B0604020202020204" pitchFamily="34" charset="0"/>
              </a:rPr>
              <a:t>He learned the skill from his late </a:t>
            </a:r>
            <a:r>
              <a:rPr lang="en-ZA" sz="2000" dirty="0" smtClean="0">
                <a:latin typeface="Arial" panose="020B0604020202020204" pitchFamily="34" charset="0"/>
                <a:cs typeface="Arial" panose="020B0604020202020204" pitchFamily="34" charset="0"/>
              </a:rPr>
              <a:t>father.</a:t>
            </a:r>
          </a:p>
          <a:p>
            <a:pPr algn="just"/>
            <a:r>
              <a:rPr lang="en-ZA" sz="2000" dirty="0" smtClean="0">
                <a:latin typeface="Arial" panose="020B0604020202020204" pitchFamily="34" charset="0"/>
                <a:cs typeface="Arial" panose="020B0604020202020204" pitchFamily="34" charset="0"/>
              </a:rPr>
              <a:t>Has created employment for 2 workshop assistants</a:t>
            </a:r>
          </a:p>
          <a:p>
            <a:pPr>
              <a:buFont typeface="Wingdings" panose="05000000000000000000" pitchFamily="2" charset="2"/>
              <a:buChar char="§"/>
            </a:pPr>
            <a:endParaRPr lang="en-ZA" dirty="0">
              <a:solidFill>
                <a:srgbClr val="002060"/>
              </a:solidFill>
              <a:latin typeface="Arial" panose="020B0604020202020204" pitchFamily="34" charset="0"/>
              <a:cs typeface="Arial" panose="020B0604020202020204" pitchFamily="34" charset="0"/>
            </a:endParaRPr>
          </a:p>
          <a:p>
            <a:endParaRPr lang="en-US" dirty="0"/>
          </a:p>
        </p:txBody>
      </p:sp>
      <p:pic>
        <p:nvPicPr>
          <p:cNvPr id="4" name="Content Placeholder 3" descr="C:\Users\mmataboge\Desktop\Photos backyard mechanics\Bushy Namane(Ledig)\Photo02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200400"/>
            <a:ext cx="5146378" cy="28872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 name="Oval Callout 4"/>
          <p:cNvSpPr/>
          <p:nvPr/>
        </p:nvSpPr>
        <p:spPr bwMode="auto">
          <a:xfrm>
            <a:off x="6019800" y="3024252"/>
            <a:ext cx="2971800" cy="2081148"/>
          </a:xfrm>
          <a:prstGeom prst="wedgeEllipseCallout">
            <a:avLst>
              <a:gd name="adj1" fmla="val -120056"/>
              <a:gd name="adj2" fmla="val 53579"/>
            </a:avLst>
          </a:prstGeom>
          <a:solidFill>
            <a:srgbClr val="6E695C">
              <a:alpha val="32000"/>
            </a:srgbClr>
          </a:solidFill>
          <a:ln>
            <a:solidFill>
              <a:schemeClr val="tx1"/>
            </a:solidFill>
          </a:ln>
        </p:spPr>
        <p:txBody>
          <a:bodyPr vert="horz" lIns="91440" tIns="45720" rIns="91440" bIns="45720" rtlCol="0" anchor="ctr">
            <a:noAutofit/>
          </a:bodyPr>
          <a:lstStyle/>
          <a:p>
            <a:pPr algn="ctr">
              <a:spcBef>
                <a:spcPct val="0"/>
              </a:spcBef>
            </a:pPr>
            <a:r>
              <a:rPr lang="en-US" sz="1600" dirty="0" smtClean="0">
                <a:latin typeface="Arial" panose="020B0604020202020204" pitchFamily="34" charset="0"/>
                <a:ea typeface="+mj-ea"/>
                <a:cs typeface="Arial" panose="020B0604020202020204" pitchFamily="34" charset="0"/>
              </a:rPr>
              <a:t>This training will opened so many doors for me, thank you very much for this opportunity!</a:t>
            </a:r>
            <a:endParaRPr lang="en-US" sz="1600" dirty="0">
              <a:latin typeface="Arial" panose="020B0604020202020204" pitchFamily="34" charset="0"/>
              <a:ea typeface="+mj-ea"/>
              <a:cs typeface="Arial" panose="020B0604020202020204" pitchFamily="34" charset="0"/>
            </a:endParaRPr>
          </a:p>
        </p:txBody>
      </p:sp>
      <p:sp>
        <p:nvSpPr>
          <p:cNvPr id="6" name="Date Placeholder 3"/>
          <p:cNvSpPr>
            <a:spLocks noGrp="1"/>
          </p:cNvSpPr>
          <p:nvPr>
            <p:ph type="dt" sz="half" idx="4294967295"/>
          </p:nvPr>
        </p:nvSpPr>
        <p:spPr>
          <a:xfrm>
            <a:off x="457200" y="6356351"/>
            <a:ext cx="3429000" cy="34924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900" dirty="0" smtClean="0">
                <a:solidFill>
                  <a:schemeClr val="tx1"/>
                </a:solidFill>
              </a:rPr>
              <a:t>ORBIT-1-British Council Presentation-MSM/</a:t>
            </a:r>
            <a:r>
              <a:rPr lang="en-US" sz="900" dirty="0" err="1" smtClean="0">
                <a:solidFill>
                  <a:schemeClr val="tx1"/>
                </a:solidFill>
              </a:rPr>
              <a:t>msm</a:t>
            </a:r>
            <a:endParaRPr lang="en-US" sz="900" dirty="0">
              <a:solidFill>
                <a:schemeClr val="tx1"/>
              </a:solidFill>
            </a:endParaRPr>
          </a:p>
        </p:txBody>
      </p:sp>
      <p:sp>
        <p:nvSpPr>
          <p:cNvPr id="7" name="Footer Placeholder 4"/>
          <p:cNvSpPr>
            <a:spLocks noGrp="1"/>
          </p:cNvSpPr>
          <p:nvPr>
            <p:ph type="ftr" sz="quarter" idx="4294967295"/>
          </p:nvPr>
        </p:nvSpPr>
        <p:spPr>
          <a:xfrm>
            <a:off x="4114800" y="6356351"/>
            <a:ext cx="1905000" cy="349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900" dirty="0" smtClean="0">
                <a:solidFill>
                  <a:schemeClr val="tx1"/>
                </a:solidFill>
              </a:rPr>
              <a:t>2014-07-14</a:t>
            </a:r>
            <a:endParaRPr lang="en-US" sz="900" dirty="0">
              <a:solidFill>
                <a:schemeClr val="tx1"/>
              </a:solidFill>
            </a:endParaRPr>
          </a:p>
        </p:txBody>
      </p:sp>
      <p:sp>
        <p:nvSpPr>
          <p:cNvPr id="8"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900" dirty="0" smtClean="0">
                <a:solidFill>
                  <a:schemeClr val="tx1"/>
                </a:solidFill>
              </a:rPr>
              <a:t> Page </a:t>
            </a:r>
            <a:fld id="{70E98DE3-B71D-40C4-BA70-4D7DDCCAE012}" type="slidenum">
              <a:rPr lang="en-US" sz="900" smtClean="0">
                <a:solidFill>
                  <a:schemeClr val="tx1"/>
                </a:solidFill>
              </a:rPr>
              <a:pPr/>
              <a:t>21</a:t>
            </a:fld>
            <a:r>
              <a:rPr lang="en-US" sz="900" dirty="0" smtClean="0">
                <a:solidFill>
                  <a:schemeClr val="tx1"/>
                </a:solidFill>
              </a:rPr>
              <a:t> of 44</a:t>
            </a:r>
            <a:endParaRPr lang="en-US" sz="900" dirty="0">
              <a:solidFill>
                <a:schemeClr val="tx1"/>
              </a:solidFill>
            </a:endParaRPr>
          </a:p>
        </p:txBody>
      </p:sp>
      <p:sp>
        <p:nvSpPr>
          <p:cNvPr id="2" name="TextBox 1"/>
          <p:cNvSpPr txBox="1"/>
          <p:nvPr/>
        </p:nvSpPr>
        <p:spPr>
          <a:xfrm>
            <a:off x="1371600" y="609600"/>
            <a:ext cx="6629400" cy="707886"/>
          </a:xfrm>
          <a:prstGeom prst="rect">
            <a:avLst/>
          </a:prstGeom>
          <a:noFill/>
        </p:spPr>
        <p:txBody>
          <a:bodyPr wrap="square" rtlCol="0">
            <a:spAutoFit/>
          </a:bodyPr>
          <a:lstStyle/>
          <a:p>
            <a:pPr algn="ctr"/>
            <a:r>
              <a:rPr lang="en-US" sz="4000" b="1" dirty="0" smtClean="0"/>
              <a:t>OUR BENEFICIARIES</a:t>
            </a:r>
            <a:endParaRPr lang="en-US" sz="4000" b="1" dirty="0"/>
          </a:p>
        </p:txBody>
      </p:sp>
    </p:spTree>
    <p:extLst>
      <p:ext uri="{BB962C8B-B14F-4D97-AF65-F5344CB8AC3E}">
        <p14:creationId xmlns:p14="http://schemas.microsoft.com/office/powerpoint/2010/main" val="4217044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vert="horz" lIns="91440" tIns="45720" rIns="91440" bIns="45720" rtlCol="0" anchor="ctr">
            <a:noAutofit/>
          </a:bodyPr>
          <a:lstStyle/>
          <a:p>
            <a:r>
              <a:rPr lang="en-US" sz="2400" b="1" dirty="0">
                <a:latin typeface="Aharoni" panose="02010803020104030203" pitchFamily="2" charset="-79"/>
                <a:cs typeface="Aharoni" panose="02010803020104030203" pitchFamily="2" charset="-79"/>
              </a:rPr>
              <a:t>MODIFYING, </a:t>
            </a:r>
            <a:r>
              <a:rPr lang="en-US" sz="2400" b="1" dirty="0" smtClean="0">
                <a:latin typeface="Aharoni" panose="02010803020104030203" pitchFamily="2" charset="-79"/>
                <a:cs typeface="Aharoni" panose="02010803020104030203" pitchFamily="2" charset="-79"/>
              </a:rPr>
              <a:t>SPRAY PAINTING </a:t>
            </a:r>
            <a:r>
              <a:rPr lang="en-US" sz="2400" b="1" dirty="0">
                <a:latin typeface="Aharoni" panose="02010803020104030203" pitchFamily="2" charset="-79"/>
                <a:cs typeface="Aharoni" panose="02010803020104030203" pitchFamily="2" charset="-79"/>
              </a:rPr>
              <a:t>AND DIESEL</a:t>
            </a:r>
            <a:br>
              <a:rPr lang="en-US" sz="2400" b="1" dirty="0">
                <a:latin typeface="Aharoni" panose="02010803020104030203" pitchFamily="2" charset="-79"/>
                <a:cs typeface="Aharoni" panose="02010803020104030203" pitchFamily="2" charset="-79"/>
              </a:rPr>
            </a:br>
            <a:r>
              <a:rPr lang="en-US" sz="2400" b="1" dirty="0">
                <a:latin typeface="Aharoni" panose="02010803020104030203" pitchFamily="2" charset="-79"/>
                <a:cs typeface="Aharoni" panose="02010803020104030203" pitchFamily="2" charset="-79"/>
              </a:rPr>
              <a:t>AND PETROL ENGINES</a:t>
            </a:r>
          </a:p>
        </p:txBody>
      </p:sp>
      <p:sp>
        <p:nvSpPr>
          <p:cNvPr id="5" name="Content Placeholder 4"/>
          <p:cNvSpPr>
            <a:spLocks noGrp="1"/>
          </p:cNvSpPr>
          <p:nvPr>
            <p:ph idx="1"/>
          </p:nvPr>
        </p:nvSpPr>
        <p:spPr/>
        <p:txBody>
          <a:bodyPr/>
          <a:lstStyle/>
          <a:p>
            <a:endParaRPr lang="en-US" dirty="0"/>
          </a:p>
          <a:p>
            <a:endParaRPr lang="en-US" dirty="0"/>
          </a:p>
        </p:txBody>
      </p:sp>
      <p:pic>
        <p:nvPicPr>
          <p:cNvPr id="6" name="Picture 2" descr="C:\Users\mmataboge\Desktop\Photos backyard mechanics\Bushy Namane(Ledig)\Photo02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964" y="1650447"/>
            <a:ext cx="4098413" cy="44454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mataboge\Desktop\Photos backyard mechanics\Bushy Namane(Ledig)\Photo02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650447"/>
            <a:ext cx="4343400" cy="4419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4294967295"/>
          </p:nvPr>
        </p:nvSpPr>
        <p:spPr>
          <a:xfrm>
            <a:off x="457200" y="6356351"/>
            <a:ext cx="3429000" cy="34924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900" dirty="0" smtClean="0">
                <a:solidFill>
                  <a:schemeClr val="tx1"/>
                </a:solidFill>
              </a:rPr>
              <a:t>ORBIT-1-British Council Presentation-MSM/</a:t>
            </a:r>
            <a:r>
              <a:rPr lang="en-US" sz="900" dirty="0" err="1" smtClean="0">
                <a:solidFill>
                  <a:schemeClr val="tx1"/>
                </a:solidFill>
              </a:rPr>
              <a:t>msm</a:t>
            </a:r>
            <a:endParaRPr lang="en-US" sz="900" dirty="0">
              <a:solidFill>
                <a:schemeClr val="tx1"/>
              </a:solidFill>
            </a:endParaRPr>
          </a:p>
        </p:txBody>
      </p:sp>
      <p:sp>
        <p:nvSpPr>
          <p:cNvPr id="9" name="Footer Placeholder 4"/>
          <p:cNvSpPr>
            <a:spLocks noGrp="1"/>
          </p:cNvSpPr>
          <p:nvPr>
            <p:ph type="ftr" sz="quarter" idx="4294967295"/>
          </p:nvPr>
        </p:nvSpPr>
        <p:spPr>
          <a:xfrm>
            <a:off x="4114800" y="6356351"/>
            <a:ext cx="1905000" cy="349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900" dirty="0" smtClean="0">
                <a:solidFill>
                  <a:schemeClr val="tx1"/>
                </a:solidFill>
              </a:rPr>
              <a:t>2014-07-14</a:t>
            </a:r>
            <a:endParaRPr lang="en-US" sz="900" dirty="0">
              <a:solidFill>
                <a:schemeClr val="tx1"/>
              </a:solidFill>
            </a:endParaRPr>
          </a:p>
        </p:txBody>
      </p:sp>
      <p:sp>
        <p:nvSpPr>
          <p:cNvPr id="10"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900" dirty="0" smtClean="0">
                <a:solidFill>
                  <a:schemeClr val="tx1"/>
                </a:solidFill>
              </a:rPr>
              <a:t> Page </a:t>
            </a:r>
            <a:fld id="{70E98DE3-B71D-40C4-BA70-4D7DDCCAE012}" type="slidenum">
              <a:rPr lang="en-US" sz="900" smtClean="0">
                <a:solidFill>
                  <a:schemeClr val="tx1"/>
                </a:solidFill>
              </a:rPr>
              <a:pPr/>
              <a:t>22</a:t>
            </a:fld>
            <a:r>
              <a:rPr lang="en-US" sz="900" dirty="0" smtClean="0">
                <a:solidFill>
                  <a:schemeClr val="tx1"/>
                </a:solidFill>
              </a:rPr>
              <a:t> of 44</a:t>
            </a:r>
            <a:endParaRPr lang="en-US" sz="900" dirty="0">
              <a:solidFill>
                <a:schemeClr val="tx1"/>
              </a:solidFill>
            </a:endParaRPr>
          </a:p>
        </p:txBody>
      </p:sp>
    </p:spTree>
    <p:extLst>
      <p:ext uri="{BB962C8B-B14F-4D97-AF65-F5344CB8AC3E}">
        <p14:creationId xmlns:p14="http://schemas.microsoft.com/office/powerpoint/2010/main" val="384610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a:solidFill>
            <a:schemeClr val="accent1">
              <a:lumMod val="40000"/>
              <a:lumOff val="60000"/>
              <a:alpha val="50000"/>
            </a:schemeClr>
          </a:solidFill>
        </p:spPr>
        <p:txBody>
          <a:bodyPr vert="horz" lIns="91440" tIns="45720" rIns="91440" bIns="45720" rtlCol="0">
            <a:normAutofit/>
          </a:bodyPr>
          <a:lstStyle/>
          <a:p>
            <a:r>
              <a:rPr lang="en-ZA" sz="2000" dirty="0" err="1">
                <a:latin typeface="Arial" panose="020B0604020202020204" pitchFamily="34" charset="0"/>
                <a:cs typeface="Arial" panose="020B0604020202020204" pitchFamily="34" charset="0"/>
              </a:rPr>
              <a:t>Oupa</a:t>
            </a:r>
            <a:r>
              <a:rPr lang="en-ZA" sz="2000" dirty="0">
                <a:latin typeface="Arial" panose="020B0604020202020204" pitchFamily="34" charset="0"/>
                <a:cs typeface="Arial" panose="020B0604020202020204" pitchFamily="34" charset="0"/>
              </a:rPr>
              <a:t> </a:t>
            </a:r>
            <a:r>
              <a:rPr lang="en-ZA" sz="2000" dirty="0" err="1">
                <a:latin typeface="Arial" panose="020B0604020202020204" pitchFamily="34" charset="0"/>
                <a:cs typeface="Arial" panose="020B0604020202020204" pitchFamily="34" charset="0"/>
              </a:rPr>
              <a:t>Rakoo</a:t>
            </a:r>
            <a:endParaRPr lang="en-ZA" sz="2000" dirty="0">
              <a:latin typeface="Arial" panose="020B0604020202020204" pitchFamily="34" charset="0"/>
              <a:cs typeface="Arial" panose="020B0604020202020204" pitchFamily="34" charset="0"/>
            </a:endParaRPr>
          </a:p>
          <a:p>
            <a:r>
              <a:rPr lang="en-ZA" sz="2000" dirty="0">
                <a:latin typeface="Arial" panose="020B0604020202020204" pitchFamily="34" charset="0"/>
                <a:cs typeface="Arial" panose="020B0604020202020204" pitchFamily="34" charset="0"/>
              </a:rPr>
              <a:t>Has been </a:t>
            </a:r>
            <a:r>
              <a:rPr lang="en-ZA" sz="2000" dirty="0" smtClean="0">
                <a:latin typeface="Arial" panose="020B0604020202020204" pitchFamily="34" charset="0"/>
                <a:cs typeface="Arial" panose="020B0604020202020204" pitchFamily="34" charset="0"/>
              </a:rPr>
              <a:t>operating </a:t>
            </a:r>
            <a:r>
              <a:rPr lang="en-ZA" sz="2000" dirty="0">
                <a:latin typeface="Arial" panose="020B0604020202020204" pitchFamily="34" charset="0"/>
                <a:cs typeface="Arial" panose="020B0604020202020204" pitchFamily="34" charset="0"/>
              </a:rPr>
              <a:t>his business from home for 8 years</a:t>
            </a:r>
          </a:p>
          <a:p>
            <a:r>
              <a:rPr lang="en-ZA" sz="2000" dirty="0">
                <a:latin typeface="Arial" panose="020B0604020202020204" pitchFamily="34" charset="0"/>
                <a:cs typeface="Arial" panose="020B0604020202020204" pitchFamily="34" charset="0"/>
              </a:rPr>
              <a:t>Specialises in both Petrol and Diesel Engines</a:t>
            </a:r>
          </a:p>
          <a:p>
            <a:endParaRPr lang="en-US" sz="2000" b="1" dirty="0">
              <a:latin typeface="Arial" panose="020B0604020202020204" pitchFamily="34" charset="0"/>
              <a:cs typeface="Arial" panose="020B0604020202020204" pitchFamily="34" charset="0"/>
            </a:endParaRPr>
          </a:p>
        </p:txBody>
      </p:sp>
      <p:pic>
        <p:nvPicPr>
          <p:cNvPr id="4" name="Picture 2" descr="C:\Users\mmataboge\Desktop\Photos backyard mechanics\Oupa Rakoo\Photo02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743200"/>
            <a:ext cx="6096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8" name="Cloud Callout 7"/>
          <p:cNvSpPr/>
          <p:nvPr/>
        </p:nvSpPr>
        <p:spPr>
          <a:xfrm>
            <a:off x="6400800" y="2133600"/>
            <a:ext cx="2743200" cy="1828800"/>
          </a:xfrm>
          <a:prstGeom prst="cloudCallout">
            <a:avLst>
              <a:gd name="adj1" fmla="val -101375"/>
              <a:gd name="adj2" fmla="val 34895"/>
            </a:avLst>
          </a:prstGeom>
          <a:solidFill>
            <a:srgbClr val="6E695C">
              <a:alpha val="53000"/>
            </a:srgbClr>
          </a:solidFill>
          <a:ln>
            <a:solidFill>
              <a:schemeClr val="tx1"/>
            </a:solidFill>
          </a:ln>
        </p:spPr>
        <p:txBody>
          <a:bodyPr vert="horz" lIns="91440" tIns="45720" rIns="91440" bIns="45720" rtlCol="0" anchor="ctr">
            <a:noAutofit/>
          </a:bodyPr>
          <a:lstStyle/>
          <a:p>
            <a:pPr algn="ctr">
              <a:spcBef>
                <a:spcPct val="0"/>
              </a:spcBef>
            </a:pPr>
            <a:r>
              <a:rPr lang="en-US" sz="1200" dirty="0">
                <a:solidFill>
                  <a:schemeClr val="tx1"/>
                </a:solidFill>
                <a:latin typeface="Arial" panose="020B0604020202020204" pitchFamily="34" charset="0"/>
                <a:ea typeface="+mj-ea"/>
                <a:cs typeface="Arial" panose="020B0604020202020204" pitchFamily="34" charset="0"/>
              </a:rPr>
              <a:t>If you believe….. Dreams do come </a:t>
            </a:r>
            <a:r>
              <a:rPr lang="en-US" sz="1200" dirty="0" smtClean="0">
                <a:solidFill>
                  <a:schemeClr val="tx1"/>
                </a:solidFill>
                <a:latin typeface="Arial" panose="020B0604020202020204" pitchFamily="34" charset="0"/>
                <a:ea typeface="+mj-ea"/>
                <a:cs typeface="Arial" panose="020B0604020202020204" pitchFamily="34" charset="0"/>
              </a:rPr>
              <a:t>true! Who would have thought that The British Council and ORBIT will give me this opportunity!!</a:t>
            </a:r>
            <a:endParaRPr lang="en-US" sz="1200" dirty="0">
              <a:solidFill>
                <a:schemeClr val="tx1"/>
              </a:solidFill>
              <a:latin typeface="Arial" panose="020B0604020202020204" pitchFamily="34" charset="0"/>
              <a:ea typeface="+mj-ea"/>
              <a:cs typeface="Arial" panose="020B0604020202020204" pitchFamily="34" charset="0"/>
            </a:endParaRPr>
          </a:p>
        </p:txBody>
      </p:sp>
      <p:sp>
        <p:nvSpPr>
          <p:cNvPr id="9" name="Date Placeholder 3"/>
          <p:cNvSpPr>
            <a:spLocks noGrp="1"/>
          </p:cNvSpPr>
          <p:nvPr>
            <p:ph type="dt" sz="half" idx="4294967295"/>
          </p:nvPr>
        </p:nvSpPr>
        <p:spPr>
          <a:xfrm>
            <a:off x="457200" y="6356351"/>
            <a:ext cx="3429000" cy="34924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900" dirty="0" smtClean="0">
                <a:solidFill>
                  <a:schemeClr val="tx1"/>
                </a:solidFill>
              </a:rPr>
              <a:t>ORBIT-1-British Council Presentation-MSM/</a:t>
            </a:r>
            <a:r>
              <a:rPr lang="en-US" sz="900" dirty="0" err="1" smtClean="0">
                <a:solidFill>
                  <a:schemeClr val="tx1"/>
                </a:solidFill>
              </a:rPr>
              <a:t>msm</a:t>
            </a:r>
            <a:endParaRPr lang="en-US" sz="900" dirty="0">
              <a:solidFill>
                <a:schemeClr val="tx1"/>
              </a:solidFill>
            </a:endParaRPr>
          </a:p>
        </p:txBody>
      </p:sp>
      <p:sp>
        <p:nvSpPr>
          <p:cNvPr id="10" name="Footer Placeholder 4"/>
          <p:cNvSpPr>
            <a:spLocks noGrp="1"/>
          </p:cNvSpPr>
          <p:nvPr>
            <p:ph type="ftr" sz="quarter" idx="4294967295"/>
          </p:nvPr>
        </p:nvSpPr>
        <p:spPr>
          <a:xfrm>
            <a:off x="4114800" y="6356351"/>
            <a:ext cx="1905000" cy="349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900" dirty="0" smtClean="0">
                <a:solidFill>
                  <a:schemeClr val="tx1"/>
                </a:solidFill>
              </a:rPr>
              <a:t>2014-07-14</a:t>
            </a:r>
            <a:endParaRPr lang="en-US" sz="900" dirty="0">
              <a:solidFill>
                <a:schemeClr val="tx1"/>
              </a:solidFill>
            </a:endParaRPr>
          </a:p>
        </p:txBody>
      </p:sp>
      <p:sp>
        <p:nvSpPr>
          <p:cNvPr id="11"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900" dirty="0" smtClean="0">
                <a:solidFill>
                  <a:schemeClr val="tx1"/>
                </a:solidFill>
              </a:rPr>
              <a:t> Page </a:t>
            </a:r>
            <a:fld id="{70E98DE3-B71D-40C4-BA70-4D7DDCCAE012}" type="slidenum">
              <a:rPr lang="en-US" sz="900" smtClean="0">
                <a:solidFill>
                  <a:schemeClr val="tx1"/>
                </a:solidFill>
              </a:rPr>
              <a:pPr/>
              <a:t>23</a:t>
            </a:fld>
            <a:r>
              <a:rPr lang="en-US" sz="900" dirty="0" smtClean="0">
                <a:solidFill>
                  <a:schemeClr val="tx1"/>
                </a:solidFill>
              </a:rPr>
              <a:t> of 44</a:t>
            </a:r>
            <a:endParaRPr lang="en-US" sz="900" dirty="0">
              <a:solidFill>
                <a:schemeClr val="tx1"/>
              </a:solidFill>
            </a:endParaRPr>
          </a:p>
        </p:txBody>
      </p:sp>
      <p:sp>
        <p:nvSpPr>
          <p:cNvPr id="12" name="TextBox 11"/>
          <p:cNvSpPr txBox="1"/>
          <p:nvPr/>
        </p:nvSpPr>
        <p:spPr>
          <a:xfrm>
            <a:off x="1371600" y="609600"/>
            <a:ext cx="6629400" cy="707886"/>
          </a:xfrm>
          <a:prstGeom prst="rect">
            <a:avLst/>
          </a:prstGeom>
          <a:noFill/>
        </p:spPr>
        <p:txBody>
          <a:bodyPr wrap="square" rtlCol="0">
            <a:spAutoFit/>
          </a:bodyPr>
          <a:lstStyle/>
          <a:p>
            <a:pPr algn="ctr"/>
            <a:r>
              <a:rPr lang="en-US" sz="4000" b="1" dirty="0" smtClean="0"/>
              <a:t>OUR BENEFICIARIES</a:t>
            </a:r>
            <a:endParaRPr lang="en-US" sz="4000" b="1" dirty="0"/>
          </a:p>
        </p:txBody>
      </p:sp>
    </p:spTree>
    <p:extLst>
      <p:ext uri="{BB962C8B-B14F-4D97-AF65-F5344CB8AC3E}">
        <p14:creationId xmlns:p14="http://schemas.microsoft.com/office/powerpoint/2010/main" val="2001766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vert="horz" lIns="91440" tIns="45720" rIns="91440" bIns="45720" rtlCol="0" anchor="ctr">
            <a:noAutofit/>
          </a:bodyPr>
          <a:lstStyle/>
          <a:p>
            <a:r>
              <a:rPr lang="en-US" sz="4000" b="1" u="sng" dirty="0">
                <a:latin typeface="Aharoni" panose="02010803020104030203" pitchFamily="2" charset="-79"/>
                <a:cs typeface="Aharoni" panose="02010803020104030203" pitchFamily="2" charset="-79"/>
              </a:rPr>
              <a:t>THE WORKSHOP</a:t>
            </a:r>
          </a:p>
        </p:txBody>
      </p:sp>
      <p:pic>
        <p:nvPicPr>
          <p:cNvPr id="3074" name="Picture 2" descr="C:\Users\mmaja\Documents\BRITISH COUNCIL\Photos backyard mechanics\Oupa Rakoo\Photo0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239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4294967295"/>
          </p:nvPr>
        </p:nvSpPr>
        <p:spPr>
          <a:xfrm>
            <a:off x="457200" y="6356351"/>
            <a:ext cx="3429000" cy="34924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900" dirty="0" smtClean="0">
                <a:solidFill>
                  <a:schemeClr val="tx1"/>
                </a:solidFill>
              </a:rPr>
              <a:t>ORBIT-1-British Council Presentation-MSM/</a:t>
            </a:r>
            <a:r>
              <a:rPr lang="en-US" sz="900" dirty="0" err="1" smtClean="0">
                <a:solidFill>
                  <a:schemeClr val="tx1"/>
                </a:solidFill>
              </a:rPr>
              <a:t>msm</a:t>
            </a:r>
            <a:endParaRPr lang="en-US" sz="900" dirty="0">
              <a:solidFill>
                <a:schemeClr val="tx1"/>
              </a:solidFill>
            </a:endParaRPr>
          </a:p>
        </p:txBody>
      </p:sp>
      <p:sp>
        <p:nvSpPr>
          <p:cNvPr id="9" name="Footer Placeholder 4"/>
          <p:cNvSpPr>
            <a:spLocks noGrp="1"/>
          </p:cNvSpPr>
          <p:nvPr>
            <p:ph type="ftr" sz="quarter" idx="4294967295"/>
          </p:nvPr>
        </p:nvSpPr>
        <p:spPr>
          <a:xfrm>
            <a:off x="4114800" y="6356351"/>
            <a:ext cx="1905000" cy="349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900" dirty="0" smtClean="0">
                <a:solidFill>
                  <a:schemeClr val="tx1"/>
                </a:solidFill>
              </a:rPr>
              <a:t>2014-07-14</a:t>
            </a:r>
            <a:endParaRPr lang="en-US" sz="900" dirty="0">
              <a:solidFill>
                <a:schemeClr val="tx1"/>
              </a:solidFill>
            </a:endParaRPr>
          </a:p>
        </p:txBody>
      </p:sp>
      <p:sp>
        <p:nvSpPr>
          <p:cNvPr id="10"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900" dirty="0" smtClean="0">
                <a:solidFill>
                  <a:schemeClr val="tx1"/>
                </a:solidFill>
              </a:rPr>
              <a:t> Page </a:t>
            </a:r>
            <a:fld id="{70E98DE3-B71D-40C4-BA70-4D7DDCCAE012}" type="slidenum">
              <a:rPr lang="en-US" sz="900" smtClean="0">
                <a:solidFill>
                  <a:schemeClr val="tx1"/>
                </a:solidFill>
              </a:rPr>
              <a:pPr/>
              <a:t>24</a:t>
            </a:fld>
            <a:r>
              <a:rPr lang="en-US" sz="900" dirty="0" smtClean="0">
                <a:solidFill>
                  <a:schemeClr val="tx1"/>
                </a:solidFill>
              </a:rPr>
              <a:t> of 44</a:t>
            </a:r>
            <a:endParaRPr lang="en-US" sz="900" dirty="0">
              <a:solidFill>
                <a:schemeClr val="tx1"/>
              </a:solidFill>
            </a:endParaRPr>
          </a:p>
        </p:txBody>
      </p:sp>
    </p:spTree>
    <p:extLst>
      <p:ext uri="{BB962C8B-B14F-4D97-AF65-F5344CB8AC3E}">
        <p14:creationId xmlns:p14="http://schemas.microsoft.com/office/powerpoint/2010/main" val="975771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4000" b="1" u="sng" dirty="0">
                <a:latin typeface="Aharoni" panose="02010803020104030203" pitchFamily="2" charset="-79"/>
                <a:cs typeface="Aharoni" panose="02010803020104030203" pitchFamily="2" charset="-79"/>
              </a:rPr>
              <a:t>OUPA AT WORK</a:t>
            </a:r>
          </a:p>
        </p:txBody>
      </p:sp>
      <p:pic>
        <p:nvPicPr>
          <p:cNvPr id="2050" name="Picture 2" descr="C:\Users\mmaja\Documents\BRITISH COUNCIL\Photos backyard mechanics\Oupa Rakoo\Photo02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391400" cy="480060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4294967295"/>
          </p:nvPr>
        </p:nvSpPr>
        <p:spPr>
          <a:xfrm>
            <a:off x="457200" y="6356351"/>
            <a:ext cx="3429000" cy="34924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900" dirty="0" smtClean="0">
                <a:solidFill>
                  <a:schemeClr val="tx1"/>
                </a:solidFill>
              </a:rPr>
              <a:t>ORBIT-1-British Council Presentation-MSM/</a:t>
            </a:r>
            <a:r>
              <a:rPr lang="en-US" sz="900" dirty="0" err="1" smtClean="0">
                <a:solidFill>
                  <a:schemeClr val="tx1"/>
                </a:solidFill>
              </a:rPr>
              <a:t>msm</a:t>
            </a:r>
            <a:endParaRPr lang="en-US" sz="900" dirty="0">
              <a:solidFill>
                <a:schemeClr val="tx1"/>
              </a:solidFill>
            </a:endParaRPr>
          </a:p>
        </p:txBody>
      </p:sp>
      <p:sp>
        <p:nvSpPr>
          <p:cNvPr id="9" name="Footer Placeholder 4"/>
          <p:cNvSpPr>
            <a:spLocks noGrp="1"/>
          </p:cNvSpPr>
          <p:nvPr>
            <p:ph type="ftr" sz="quarter" idx="4294967295"/>
          </p:nvPr>
        </p:nvSpPr>
        <p:spPr>
          <a:xfrm>
            <a:off x="4114800" y="6356351"/>
            <a:ext cx="1905000" cy="349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900" dirty="0" smtClean="0">
                <a:solidFill>
                  <a:schemeClr val="tx1"/>
                </a:solidFill>
              </a:rPr>
              <a:t>2014-07-14</a:t>
            </a:r>
            <a:endParaRPr lang="en-US" sz="900" dirty="0">
              <a:solidFill>
                <a:schemeClr val="tx1"/>
              </a:solidFill>
            </a:endParaRPr>
          </a:p>
        </p:txBody>
      </p:sp>
      <p:sp>
        <p:nvSpPr>
          <p:cNvPr id="10"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900" dirty="0" smtClean="0">
                <a:solidFill>
                  <a:schemeClr val="tx1"/>
                </a:solidFill>
              </a:rPr>
              <a:t> Page </a:t>
            </a:r>
            <a:fld id="{70E98DE3-B71D-40C4-BA70-4D7DDCCAE012}" type="slidenum">
              <a:rPr lang="en-US" sz="900" smtClean="0">
                <a:solidFill>
                  <a:schemeClr val="tx1"/>
                </a:solidFill>
              </a:rPr>
              <a:pPr/>
              <a:t>25</a:t>
            </a:fld>
            <a:r>
              <a:rPr lang="en-US" sz="900" dirty="0" smtClean="0">
                <a:solidFill>
                  <a:schemeClr val="tx1"/>
                </a:solidFill>
              </a:rPr>
              <a:t> of 44</a:t>
            </a:r>
            <a:endParaRPr lang="en-US" sz="900" dirty="0">
              <a:solidFill>
                <a:schemeClr val="tx1"/>
              </a:solidFill>
            </a:endParaRPr>
          </a:p>
        </p:txBody>
      </p:sp>
    </p:spTree>
    <p:extLst>
      <p:ext uri="{BB962C8B-B14F-4D97-AF65-F5344CB8AC3E}">
        <p14:creationId xmlns:p14="http://schemas.microsoft.com/office/powerpoint/2010/main" val="735498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ZA" sz="3200" dirty="0" smtClean="0">
                <a:latin typeface="Aharoni" pitchFamily="2" charset="-79"/>
                <a:cs typeface="Aharoni" pitchFamily="2" charset="-79"/>
              </a:rPr>
              <a:t>WORLD SKILLS COMPETITION</a:t>
            </a:r>
            <a:endParaRPr lang="en-ZA" sz="3200" dirty="0">
              <a:latin typeface="Aharoni" pitchFamily="2" charset="-79"/>
              <a:cs typeface="Aharoni" pitchFamily="2" charset="-79"/>
            </a:endParaRPr>
          </a:p>
        </p:txBody>
      </p:sp>
      <p:sp>
        <p:nvSpPr>
          <p:cNvPr id="3" name="Content Placeholder 2"/>
          <p:cNvSpPr>
            <a:spLocks noGrp="1"/>
          </p:cNvSpPr>
          <p:nvPr>
            <p:ph idx="1"/>
          </p:nvPr>
        </p:nvSpPr>
        <p:spPr>
          <a:xfrm>
            <a:off x="457200" y="1752600"/>
            <a:ext cx="8229600" cy="4525963"/>
          </a:xfrm>
        </p:spPr>
        <p:txBody>
          <a:bodyPr>
            <a:normAutofit fontScale="85000" lnSpcReduction="20000"/>
          </a:bodyPr>
          <a:lstStyle/>
          <a:p>
            <a:pPr marL="0" indent="0" algn="just">
              <a:buNone/>
            </a:pPr>
            <a:r>
              <a:rPr lang="en-ZA" dirty="0" smtClean="0">
                <a:latin typeface="Arial" panose="020B0604020202020204" pitchFamily="34" charset="0"/>
                <a:cs typeface="Arial" panose="020B0604020202020204" pitchFamily="34" charset="0"/>
              </a:rPr>
              <a:t>The </a:t>
            </a:r>
            <a:r>
              <a:rPr lang="en-ZA" b="1" dirty="0" smtClean="0">
                <a:latin typeface="Arial" panose="020B0604020202020204" pitchFamily="34" charset="0"/>
                <a:cs typeface="Arial" panose="020B0604020202020204" pitchFamily="34" charset="0"/>
              </a:rPr>
              <a:t>World Skills Competition</a:t>
            </a:r>
            <a:r>
              <a:rPr lang="en-ZA" dirty="0" smtClean="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is an international skills competition for youth </a:t>
            </a:r>
            <a:r>
              <a:rPr lang="en-ZA" dirty="0" smtClean="0">
                <a:latin typeface="Arial" panose="020B0604020202020204" pitchFamily="34" charset="0"/>
                <a:cs typeface="Arial" panose="020B0604020202020204" pitchFamily="34" charset="0"/>
              </a:rPr>
              <a:t> </a:t>
            </a:r>
            <a:r>
              <a:rPr lang="en-ZA" dirty="0">
                <a:latin typeface="Arial" panose="020B0604020202020204" pitchFamily="34" charset="0"/>
                <a:cs typeface="Arial" panose="020B0604020202020204" pitchFamily="34" charset="0"/>
              </a:rPr>
              <a:t>t</a:t>
            </a:r>
            <a:r>
              <a:rPr lang="en-ZA" dirty="0" smtClean="0">
                <a:latin typeface="Arial" panose="020B0604020202020204" pitchFamily="34" charset="0"/>
                <a:cs typeface="Arial" panose="020B0604020202020204" pitchFamily="34" charset="0"/>
              </a:rPr>
              <a:t>hat </a:t>
            </a:r>
            <a:r>
              <a:rPr lang="en-ZA" dirty="0">
                <a:latin typeface="Arial" panose="020B0604020202020204" pitchFamily="34" charset="0"/>
                <a:cs typeface="Arial" panose="020B0604020202020204" pitchFamily="34" charset="0"/>
              </a:rPr>
              <a:t>is held in </a:t>
            </a:r>
            <a:r>
              <a:rPr lang="en-ZA" dirty="0" smtClean="0">
                <a:latin typeface="Arial" panose="020B0604020202020204" pitchFamily="34" charset="0"/>
                <a:cs typeface="Arial" panose="020B0604020202020204" pitchFamily="34" charset="0"/>
              </a:rPr>
              <a:t>different  </a:t>
            </a:r>
            <a:r>
              <a:rPr lang="en-ZA" dirty="0">
                <a:latin typeface="Arial" panose="020B0604020202020204" pitchFamily="34" charset="0"/>
                <a:cs typeface="Arial" panose="020B0604020202020204" pitchFamily="34" charset="0"/>
              </a:rPr>
              <a:t>countries every two years</a:t>
            </a:r>
            <a:r>
              <a:rPr lang="en-ZA" dirty="0" smtClean="0">
                <a:latin typeface="Arial" panose="020B0604020202020204" pitchFamily="34" charset="0"/>
                <a:cs typeface="Arial" panose="020B0604020202020204" pitchFamily="34" charset="0"/>
              </a:rPr>
              <a:t>.</a:t>
            </a:r>
          </a:p>
          <a:p>
            <a:pPr marL="0" indent="0" algn="just">
              <a:buNone/>
            </a:pPr>
            <a:endParaRPr lang="en-ZA" dirty="0">
              <a:latin typeface="Arial" panose="020B0604020202020204" pitchFamily="34" charset="0"/>
              <a:cs typeface="Arial" panose="020B0604020202020204" pitchFamily="34" charset="0"/>
            </a:endParaRPr>
          </a:p>
          <a:p>
            <a:pPr marL="0" indent="0" algn="just">
              <a:buNone/>
            </a:pPr>
            <a:r>
              <a:rPr lang="en-ZA" dirty="0" smtClean="0">
                <a:latin typeface="Arial" panose="020B0604020202020204" pitchFamily="34" charset="0"/>
                <a:cs typeface="Arial" panose="020B0604020202020204" pitchFamily="34" charset="0"/>
              </a:rPr>
              <a:t>Competitors are aged between 17 - </a:t>
            </a:r>
            <a:r>
              <a:rPr lang="en-ZA" dirty="0">
                <a:latin typeface="Arial" panose="020B0604020202020204" pitchFamily="34" charset="0"/>
                <a:cs typeface="Arial" panose="020B0604020202020204" pitchFamily="34" charset="0"/>
              </a:rPr>
              <a:t>22 years </a:t>
            </a:r>
            <a:r>
              <a:rPr lang="en-ZA" dirty="0" smtClean="0">
                <a:latin typeface="Arial" panose="020B0604020202020204" pitchFamily="34" charset="0"/>
                <a:cs typeface="Arial" panose="020B0604020202020204" pitchFamily="34" charset="0"/>
              </a:rPr>
              <a:t>old and they are required to </a:t>
            </a:r>
            <a:r>
              <a:rPr lang="en-ZA" dirty="0">
                <a:latin typeface="Arial" panose="020B0604020202020204" pitchFamily="34" charset="0"/>
                <a:cs typeface="Arial" panose="020B0604020202020204" pitchFamily="34" charset="0"/>
              </a:rPr>
              <a:t>demonstrate their excellence in a number of different skilled trades and technology </a:t>
            </a:r>
            <a:r>
              <a:rPr lang="en-ZA" dirty="0" smtClean="0">
                <a:latin typeface="Arial" panose="020B0604020202020204" pitchFamily="34" charset="0"/>
                <a:cs typeface="Arial" panose="020B0604020202020204" pitchFamily="34" charset="0"/>
              </a:rPr>
              <a:t>areas</a:t>
            </a:r>
            <a:r>
              <a:rPr lang="en-ZA" dirty="0">
                <a:latin typeface="Arial" panose="020B0604020202020204" pitchFamily="34" charset="0"/>
                <a:cs typeface="Arial" panose="020B0604020202020204" pitchFamily="34" charset="0"/>
              </a:rPr>
              <a:t>. </a:t>
            </a:r>
            <a:endParaRPr lang="en-ZA" dirty="0" smtClean="0">
              <a:latin typeface="Arial" panose="020B0604020202020204" pitchFamily="34" charset="0"/>
              <a:cs typeface="Arial" panose="020B0604020202020204" pitchFamily="34" charset="0"/>
            </a:endParaRPr>
          </a:p>
          <a:p>
            <a:pPr marL="0" indent="0" algn="just">
              <a:buNone/>
            </a:pPr>
            <a:endParaRPr lang="en-ZA" dirty="0">
              <a:latin typeface="Arial" panose="020B0604020202020204" pitchFamily="34" charset="0"/>
              <a:cs typeface="Arial" panose="020B0604020202020204" pitchFamily="34" charset="0"/>
            </a:endParaRPr>
          </a:p>
          <a:p>
            <a:pPr marL="0" indent="0" algn="just">
              <a:buNone/>
            </a:pPr>
            <a:r>
              <a:rPr lang="en-ZA" dirty="0" smtClean="0">
                <a:latin typeface="Arial" panose="020B0604020202020204" pitchFamily="34" charset="0"/>
                <a:cs typeface="Arial" panose="020B0604020202020204" pitchFamily="34" charset="0"/>
              </a:rPr>
              <a:t>The </a:t>
            </a:r>
            <a:r>
              <a:rPr lang="en-ZA" dirty="0">
                <a:latin typeface="Arial" panose="020B0604020202020204" pitchFamily="34" charset="0"/>
                <a:cs typeface="Arial" panose="020B0604020202020204" pitchFamily="34" charset="0"/>
              </a:rPr>
              <a:t>competition is promoted and managed by </a:t>
            </a:r>
            <a:r>
              <a:rPr lang="en-ZA" dirty="0" err="1">
                <a:latin typeface="Arial" panose="020B0604020202020204" pitchFamily="34" charset="0"/>
                <a:cs typeface="Arial" panose="020B0604020202020204" pitchFamily="34" charset="0"/>
              </a:rPr>
              <a:t>WorldSkills</a:t>
            </a:r>
            <a:r>
              <a:rPr lang="en-ZA" dirty="0">
                <a:latin typeface="Arial" panose="020B0604020202020204" pitchFamily="34" charset="0"/>
                <a:cs typeface="Arial" panose="020B0604020202020204" pitchFamily="34" charset="0"/>
              </a:rPr>
              <a:t> International, formerly known as the International Vocation Training Organisation (IVTO).</a:t>
            </a:r>
          </a:p>
          <a:p>
            <a:endParaRPr lang="en-ZA" dirty="0"/>
          </a:p>
        </p:txBody>
      </p:sp>
      <p:sp>
        <p:nvSpPr>
          <p:cNvPr id="4" name="Date Placeholder 3"/>
          <p:cNvSpPr>
            <a:spLocks noGrp="1"/>
          </p:cNvSpPr>
          <p:nvPr>
            <p:ph type="dt" sz="half" idx="10"/>
          </p:nvPr>
        </p:nvSpPr>
        <p:spPr/>
        <p:txBody>
          <a:bodyPr/>
          <a:lstStyle/>
          <a:p>
            <a:r>
              <a:rPr lang="en-US" smtClean="0"/>
              <a:t>2014-07-14</a:t>
            </a:r>
            <a:endParaRPr lang="en-US" dirty="0"/>
          </a:p>
        </p:txBody>
      </p:sp>
      <p:sp>
        <p:nvSpPr>
          <p:cNvPr id="5" name="Footer Placeholder 4"/>
          <p:cNvSpPr>
            <a:spLocks noGrp="1"/>
          </p:cNvSpPr>
          <p:nvPr>
            <p:ph type="ftr" sz="quarter" idx="11"/>
          </p:nvPr>
        </p:nvSpPr>
        <p:spPr/>
        <p:txBody>
          <a:bodyPr/>
          <a:lstStyle/>
          <a:p>
            <a:r>
              <a:rPr lang="en-US" smtClean="0"/>
              <a:t>ORBIT-1-British Council Presentation-MSM/msm</a:t>
            </a:r>
            <a:endParaRPr lang="en-US" dirty="0"/>
          </a:p>
        </p:txBody>
      </p:sp>
      <p:sp>
        <p:nvSpPr>
          <p:cNvPr id="6" name="Slide Number Placeholder 5"/>
          <p:cNvSpPr>
            <a:spLocks noGrp="1"/>
          </p:cNvSpPr>
          <p:nvPr>
            <p:ph type="sldNum" sz="quarter" idx="12"/>
          </p:nvPr>
        </p:nvSpPr>
        <p:spPr/>
        <p:txBody>
          <a:bodyPr/>
          <a:lstStyle/>
          <a:p>
            <a:r>
              <a:rPr lang="en-US" dirty="0" smtClean="0"/>
              <a:t>Page </a:t>
            </a:r>
            <a:fld id="{70E98DE3-B71D-40C4-BA70-4D7DDCCAE012}" type="slidenum">
              <a:rPr lang="en-US" smtClean="0"/>
              <a:pPr/>
              <a:t>26</a:t>
            </a:fld>
            <a:r>
              <a:rPr lang="en-US" dirty="0" smtClean="0"/>
              <a:t> of 44</a:t>
            </a:r>
            <a:endParaRPr lang="en-US" dirty="0"/>
          </a:p>
        </p:txBody>
      </p:sp>
    </p:spTree>
    <p:extLst>
      <p:ext uri="{BB962C8B-B14F-4D97-AF65-F5344CB8AC3E}">
        <p14:creationId xmlns:p14="http://schemas.microsoft.com/office/powerpoint/2010/main" val="1830957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latin typeface="Aharoni" pitchFamily="2" charset="-79"/>
                <a:cs typeface="Aharoni" pitchFamily="2" charset="-79"/>
              </a:rPr>
              <a:t>…WORLD SKILLS CONTINUED</a:t>
            </a:r>
            <a:endParaRPr lang="en-ZA" sz="2800" dirty="0">
              <a:latin typeface="Aharoni" pitchFamily="2" charset="-79"/>
              <a:cs typeface="Aharoni" pitchFamily="2" charset="-79"/>
            </a:endParaRPr>
          </a:p>
        </p:txBody>
      </p:sp>
      <p:sp>
        <p:nvSpPr>
          <p:cNvPr id="3" name="Content Placeholder 2"/>
          <p:cNvSpPr>
            <a:spLocks noGrp="1"/>
          </p:cNvSpPr>
          <p:nvPr>
            <p:ph idx="1"/>
          </p:nvPr>
        </p:nvSpPr>
        <p:spPr>
          <a:xfrm>
            <a:off x="457200" y="1600200"/>
            <a:ext cx="8610600" cy="4525963"/>
          </a:xfrm>
        </p:spPr>
        <p:txBody>
          <a:bodyPr>
            <a:normAutofit/>
          </a:bodyPr>
          <a:lstStyle/>
          <a:p>
            <a:pPr marL="0" indent="0" algn="just">
              <a:buNone/>
            </a:pPr>
            <a:r>
              <a:rPr lang="en-ZA" b="1" dirty="0" smtClean="0">
                <a:latin typeface="Arial" panose="020B0604020202020204" pitchFamily="34" charset="0"/>
                <a:cs typeface="Arial" panose="020B0604020202020204" pitchFamily="34" charset="0"/>
              </a:rPr>
              <a:t>Areas of focus for the Competition:</a:t>
            </a:r>
          </a:p>
          <a:p>
            <a:pPr algn="just"/>
            <a:r>
              <a:rPr lang="en-ZA" dirty="0" smtClean="0">
                <a:latin typeface="Arial" panose="020B0604020202020204" pitchFamily="34" charset="0"/>
                <a:cs typeface="Arial" panose="020B0604020202020204" pitchFamily="34" charset="0"/>
              </a:rPr>
              <a:t>Construction</a:t>
            </a:r>
          </a:p>
          <a:p>
            <a:pPr algn="just"/>
            <a:r>
              <a:rPr lang="en-ZA" dirty="0" smtClean="0">
                <a:latin typeface="Arial" panose="020B0604020202020204" pitchFamily="34" charset="0"/>
                <a:cs typeface="Arial" panose="020B0604020202020204" pitchFamily="34" charset="0"/>
              </a:rPr>
              <a:t>Electrical installation, </a:t>
            </a:r>
          </a:p>
          <a:p>
            <a:pPr algn="just"/>
            <a:r>
              <a:rPr lang="en-ZA" dirty="0" smtClean="0">
                <a:latin typeface="Arial" panose="020B0604020202020204" pitchFamily="34" charset="0"/>
                <a:cs typeface="Arial" panose="020B0604020202020204" pitchFamily="34" charset="0"/>
              </a:rPr>
              <a:t>Motor Vehicle</a:t>
            </a:r>
          </a:p>
          <a:p>
            <a:pPr algn="just"/>
            <a:r>
              <a:rPr lang="en-ZA" dirty="0" smtClean="0">
                <a:latin typeface="Arial" panose="020B0604020202020204" pitchFamily="34" charset="0"/>
                <a:cs typeface="Arial" panose="020B0604020202020204" pitchFamily="34" charset="0"/>
              </a:rPr>
              <a:t>Creative Arts and Fashion</a:t>
            </a:r>
          </a:p>
          <a:p>
            <a:pPr algn="just"/>
            <a:r>
              <a:rPr lang="en-ZA" dirty="0" smtClean="0">
                <a:latin typeface="Arial" panose="020B0604020202020204" pitchFamily="34" charset="0"/>
                <a:cs typeface="Arial" panose="020B0604020202020204" pitchFamily="34" charset="0"/>
              </a:rPr>
              <a:t>Building </a:t>
            </a:r>
            <a:r>
              <a:rPr lang="en-ZA" dirty="0">
                <a:latin typeface="Arial" panose="020B0604020202020204" pitchFamily="34" charset="0"/>
                <a:cs typeface="Arial" panose="020B0604020202020204" pitchFamily="34" charset="0"/>
              </a:rPr>
              <a:t>Technology</a:t>
            </a:r>
          </a:p>
          <a:p>
            <a:pPr algn="just"/>
            <a:r>
              <a:rPr lang="en-ZA" dirty="0" smtClean="0">
                <a:latin typeface="Arial" panose="020B0604020202020204" pitchFamily="34" charset="0"/>
                <a:cs typeface="Arial" panose="020B0604020202020204" pitchFamily="34" charset="0"/>
              </a:rPr>
              <a:t>Information </a:t>
            </a:r>
            <a:r>
              <a:rPr lang="en-ZA" dirty="0">
                <a:latin typeface="Arial" panose="020B0604020202020204" pitchFamily="34" charset="0"/>
                <a:cs typeface="Arial" panose="020B0604020202020204" pitchFamily="34" charset="0"/>
              </a:rPr>
              <a:t>and Communication Technology</a:t>
            </a:r>
          </a:p>
          <a:p>
            <a:endParaRPr lang="en-ZA" dirty="0"/>
          </a:p>
        </p:txBody>
      </p:sp>
      <p:sp>
        <p:nvSpPr>
          <p:cNvPr id="4" name="Date Placeholder 3"/>
          <p:cNvSpPr>
            <a:spLocks noGrp="1"/>
          </p:cNvSpPr>
          <p:nvPr>
            <p:ph type="dt" sz="half" idx="10"/>
          </p:nvPr>
        </p:nvSpPr>
        <p:spPr/>
        <p:txBody>
          <a:bodyPr/>
          <a:lstStyle/>
          <a:p>
            <a:r>
              <a:rPr lang="en-US" smtClean="0"/>
              <a:t>2014-07-14</a:t>
            </a:r>
            <a:endParaRPr lang="en-US" dirty="0"/>
          </a:p>
        </p:txBody>
      </p:sp>
      <p:sp>
        <p:nvSpPr>
          <p:cNvPr id="5" name="Footer Placeholder 4"/>
          <p:cNvSpPr>
            <a:spLocks noGrp="1"/>
          </p:cNvSpPr>
          <p:nvPr>
            <p:ph type="ftr" sz="quarter" idx="11"/>
          </p:nvPr>
        </p:nvSpPr>
        <p:spPr/>
        <p:txBody>
          <a:bodyPr/>
          <a:lstStyle/>
          <a:p>
            <a:r>
              <a:rPr lang="en-US" smtClean="0"/>
              <a:t>ORBIT-1-British Council Presentation-MSM/msm</a:t>
            </a:r>
            <a:endParaRPr lang="en-US" dirty="0"/>
          </a:p>
        </p:txBody>
      </p:sp>
      <p:sp>
        <p:nvSpPr>
          <p:cNvPr id="6" name="Slide Number Placeholder 5"/>
          <p:cNvSpPr>
            <a:spLocks noGrp="1"/>
          </p:cNvSpPr>
          <p:nvPr>
            <p:ph type="sldNum" sz="quarter" idx="12"/>
          </p:nvPr>
        </p:nvSpPr>
        <p:spPr/>
        <p:txBody>
          <a:bodyPr/>
          <a:lstStyle/>
          <a:p>
            <a:r>
              <a:rPr lang="en-US" dirty="0" smtClean="0"/>
              <a:t>Page </a:t>
            </a:r>
            <a:fld id="{70E98DE3-B71D-40C4-BA70-4D7DDCCAE012}" type="slidenum">
              <a:rPr lang="en-US" smtClean="0"/>
              <a:pPr/>
              <a:t>27</a:t>
            </a:fld>
            <a:r>
              <a:rPr lang="en-US" dirty="0" smtClean="0"/>
              <a:t> of 44</a:t>
            </a:r>
            <a:endParaRPr lang="en-US" dirty="0"/>
          </a:p>
        </p:txBody>
      </p:sp>
    </p:spTree>
    <p:extLst>
      <p:ext uri="{BB962C8B-B14F-4D97-AF65-F5344CB8AC3E}">
        <p14:creationId xmlns:p14="http://schemas.microsoft.com/office/powerpoint/2010/main" val="2933083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latin typeface="Aharoni" pitchFamily="2" charset="-79"/>
                <a:cs typeface="Aharoni" pitchFamily="2" charset="-79"/>
              </a:rPr>
              <a:t>…… WORLD SKILLS CONTINUED</a:t>
            </a:r>
            <a:r>
              <a:rPr lang="en-ZA" dirty="0" smtClean="0"/>
              <a:t> </a:t>
            </a:r>
            <a:endParaRPr lang="en-ZA" dirty="0"/>
          </a:p>
        </p:txBody>
      </p:sp>
      <p:sp>
        <p:nvSpPr>
          <p:cNvPr id="3" name="Content Placeholder 2"/>
          <p:cNvSpPr>
            <a:spLocks noGrp="1"/>
          </p:cNvSpPr>
          <p:nvPr>
            <p:ph idx="1"/>
          </p:nvPr>
        </p:nvSpPr>
        <p:spPr>
          <a:xfrm>
            <a:off x="609600" y="1600200"/>
            <a:ext cx="8229600" cy="4449763"/>
          </a:xfrm>
        </p:spPr>
        <p:txBody>
          <a:bodyPr>
            <a:normAutofit fontScale="40000" lnSpcReduction="20000"/>
          </a:bodyPr>
          <a:lstStyle/>
          <a:p>
            <a:pPr marL="0" indent="0" algn="just">
              <a:buNone/>
            </a:pPr>
            <a:r>
              <a:rPr lang="en-ZA" sz="7000" b="1" dirty="0">
                <a:latin typeface="Arial" panose="020B0604020202020204" pitchFamily="34" charset="0"/>
                <a:cs typeface="Arial" panose="020B0604020202020204" pitchFamily="34" charset="0"/>
              </a:rPr>
              <a:t>The objectives of the competition </a:t>
            </a:r>
            <a:r>
              <a:rPr lang="en-ZA" sz="7000" b="1" dirty="0" smtClean="0">
                <a:latin typeface="Arial" panose="020B0604020202020204" pitchFamily="34" charset="0"/>
                <a:cs typeface="Arial" panose="020B0604020202020204" pitchFamily="34" charset="0"/>
              </a:rPr>
              <a:t>are </a:t>
            </a:r>
            <a:r>
              <a:rPr lang="en-ZA" sz="7000" b="1" dirty="0">
                <a:latin typeface="Arial" panose="020B0604020202020204" pitchFamily="34" charset="0"/>
                <a:cs typeface="Arial" panose="020B0604020202020204" pitchFamily="34" charset="0"/>
              </a:rPr>
              <a:t>to:</a:t>
            </a:r>
          </a:p>
          <a:p>
            <a:pPr lvl="0" algn="just"/>
            <a:r>
              <a:rPr lang="en-ZA" sz="7000" dirty="0">
                <a:latin typeface="Arial" panose="020B0604020202020204" pitchFamily="34" charset="0"/>
                <a:cs typeface="Arial" panose="020B0604020202020204" pitchFamily="34" charset="0"/>
              </a:rPr>
              <a:t>Promote the </a:t>
            </a:r>
            <a:r>
              <a:rPr lang="en-ZA" sz="7000" dirty="0" smtClean="0">
                <a:latin typeface="Arial" panose="020B0604020202020204" pitchFamily="34" charset="0"/>
                <a:cs typeface="Arial" panose="020B0604020202020204" pitchFamily="34" charset="0"/>
              </a:rPr>
              <a:t>exchange </a:t>
            </a:r>
            <a:r>
              <a:rPr lang="en-ZA" sz="7000" dirty="0">
                <a:latin typeface="Arial" panose="020B0604020202020204" pitchFamily="34" charset="0"/>
                <a:cs typeface="Arial" panose="020B0604020202020204" pitchFamily="34" charset="0"/>
              </a:rPr>
              <a:t>between young professionals from various regions of the world;</a:t>
            </a:r>
          </a:p>
          <a:p>
            <a:pPr lvl="0" algn="just"/>
            <a:r>
              <a:rPr lang="en-ZA" sz="7000" dirty="0">
                <a:latin typeface="Arial" panose="020B0604020202020204" pitchFamily="34" charset="0"/>
                <a:cs typeface="Arial" panose="020B0604020202020204" pitchFamily="34" charset="0"/>
              </a:rPr>
              <a:t>Exchange of skills, experience </a:t>
            </a:r>
            <a:r>
              <a:rPr lang="en-ZA" sz="7000" dirty="0" smtClean="0">
                <a:latin typeface="Arial" panose="020B0604020202020204" pitchFamily="34" charset="0"/>
                <a:cs typeface="Arial" panose="020B0604020202020204" pitchFamily="34" charset="0"/>
              </a:rPr>
              <a:t>and technological innovations;</a:t>
            </a:r>
            <a:endParaRPr lang="en-ZA" sz="7000" dirty="0">
              <a:latin typeface="Arial" panose="020B0604020202020204" pitchFamily="34" charset="0"/>
              <a:cs typeface="Arial" panose="020B0604020202020204" pitchFamily="34" charset="0"/>
            </a:endParaRPr>
          </a:p>
          <a:p>
            <a:pPr lvl="0" algn="just"/>
            <a:r>
              <a:rPr lang="en-ZA" sz="7000" dirty="0">
                <a:latin typeface="Arial" panose="020B0604020202020204" pitchFamily="34" charset="0"/>
                <a:cs typeface="Arial" panose="020B0604020202020204" pitchFamily="34" charset="0"/>
              </a:rPr>
              <a:t>Raise the understanding in governments, education and industry to the importance of skills training.</a:t>
            </a:r>
          </a:p>
          <a:p>
            <a:pPr lvl="0" algn="just"/>
            <a:r>
              <a:rPr lang="en-ZA" sz="7000" dirty="0">
                <a:latin typeface="Arial" panose="020B0604020202020204" pitchFamily="34" charset="0"/>
                <a:cs typeface="Arial" panose="020B0604020202020204" pitchFamily="34" charset="0"/>
              </a:rPr>
              <a:t>Raise the awareness of youth and those who influence youth to the opportunities available in skilled professions.</a:t>
            </a:r>
          </a:p>
          <a:p>
            <a:pPr algn="just"/>
            <a:endParaRPr lang="en-ZA" sz="7000" dirty="0"/>
          </a:p>
        </p:txBody>
      </p:sp>
      <p:sp>
        <p:nvSpPr>
          <p:cNvPr id="4" name="Date Placeholder 3"/>
          <p:cNvSpPr>
            <a:spLocks noGrp="1"/>
          </p:cNvSpPr>
          <p:nvPr>
            <p:ph type="dt" sz="half" idx="10"/>
          </p:nvPr>
        </p:nvSpPr>
        <p:spPr/>
        <p:txBody>
          <a:bodyPr/>
          <a:lstStyle/>
          <a:p>
            <a:r>
              <a:rPr lang="en-US" smtClean="0"/>
              <a:t>2014-07-14</a:t>
            </a:r>
            <a:endParaRPr lang="en-US" dirty="0"/>
          </a:p>
        </p:txBody>
      </p:sp>
      <p:sp>
        <p:nvSpPr>
          <p:cNvPr id="5" name="Footer Placeholder 4"/>
          <p:cNvSpPr>
            <a:spLocks noGrp="1"/>
          </p:cNvSpPr>
          <p:nvPr>
            <p:ph type="ftr" sz="quarter" idx="11"/>
          </p:nvPr>
        </p:nvSpPr>
        <p:spPr/>
        <p:txBody>
          <a:bodyPr/>
          <a:lstStyle/>
          <a:p>
            <a:r>
              <a:rPr lang="en-US" smtClean="0"/>
              <a:t>ORBIT-1-British Council Presentation-MSM/msm</a:t>
            </a:r>
            <a:endParaRPr lang="en-US" dirty="0"/>
          </a:p>
        </p:txBody>
      </p:sp>
      <p:sp>
        <p:nvSpPr>
          <p:cNvPr id="6" name="Slide Number Placeholder 5"/>
          <p:cNvSpPr>
            <a:spLocks noGrp="1"/>
          </p:cNvSpPr>
          <p:nvPr>
            <p:ph type="sldNum" sz="quarter" idx="12"/>
          </p:nvPr>
        </p:nvSpPr>
        <p:spPr/>
        <p:txBody>
          <a:bodyPr/>
          <a:lstStyle/>
          <a:p>
            <a:r>
              <a:rPr lang="en-US" dirty="0" smtClean="0"/>
              <a:t>Page </a:t>
            </a:r>
            <a:fld id="{70E98DE3-B71D-40C4-BA70-4D7DDCCAE012}" type="slidenum">
              <a:rPr lang="en-US" smtClean="0"/>
              <a:pPr/>
              <a:t>28</a:t>
            </a:fld>
            <a:r>
              <a:rPr lang="en-US" dirty="0" smtClean="0"/>
              <a:t> of 44</a:t>
            </a:r>
            <a:endParaRPr lang="en-US" dirty="0"/>
          </a:p>
        </p:txBody>
      </p:sp>
    </p:spTree>
    <p:extLst>
      <p:ext uri="{BB962C8B-B14F-4D97-AF65-F5344CB8AC3E}">
        <p14:creationId xmlns:p14="http://schemas.microsoft.com/office/powerpoint/2010/main" val="3435598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
            <a:ext cx="7391400" cy="1143000"/>
          </a:xfrm>
        </p:spPr>
        <p:txBody>
          <a:bodyPr vert="horz" lIns="91440" tIns="45720" rIns="91440" bIns="45720" rtlCol="0" anchor="ctr">
            <a:noAutofit/>
          </a:bodyPr>
          <a:lstStyle/>
          <a:p>
            <a:pPr algn="l"/>
            <a:r>
              <a:rPr lang="en-US" sz="3200" b="1" dirty="0" smtClean="0">
                <a:latin typeface="Aharoni" panose="02010803020104030203" pitchFamily="2" charset="-79"/>
                <a:cs typeface="Aharoni" panose="02010803020104030203" pitchFamily="2" charset="-79"/>
              </a:rPr>
              <a:t>    WE </a:t>
            </a:r>
            <a:r>
              <a:rPr lang="en-US" sz="3200" b="1" dirty="0">
                <a:latin typeface="Aharoni" panose="02010803020104030203" pitchFamily="2" charset="-79"/>
                <a:cs typeface="Aharoni" panose="02010803020104030203" pitchFamily="2" charset="-79"/>
              </a:rPr>
              <a:t>WISH WE COULD </a:t>
            </a:r>
            <a:r>
              <a:rPr lang="en-US" sz="3200" b="1" dirty="0" smtClean="0">
                <a:latin typeface="Aharoni" panose="02010803020104030203" pitchFamily="2" charset="-79"/>
                <a:cs typeface="Aharoni" panose="02010803020104030203" pitchFamily="2" charset="-79"/>
              </a:rPr>
              <a:t>SAY: </a:t>
            </a:r>
            <a:br>
              <a:rPr lang="en-US" sz="3200" b="1" dirty="0" smtClean="0">
                <a:latin typeface="Aharoni" panose="02010803020104030203" pitchFamily="2" charset="-79"/>
                <a:cs typeface="Aharoni" panose="02010803020104030203" pitchFamily="2" charset="-79"/>
              </a:rPr>
            </a:br>
            <a:r>
              <a:rPr lang="en-US" sz="3200" b="1" dirty="0" smtClean="0">
                <a:latin typeface="Aharoni" panose="02010803020104030203" pitchFamily="2" charset="-79"/>
                <a:cs typeface="Aharoni" panose="02010803020104030203" pitchFamily="2" charset="-79"/>
              </a:rPr>
              <a:t>“</a:t>
            </a:r>
            <a:r>
              <a:rPr lang="en-US" sz="3200" b="1" i="1" dirty="0" smtClean="0">
                <a:latin typeface="Aharoni" panose="02010803020104030203" pitchFamily="2" charset="-79"/>
                <a:cs typeface="Aharoni" panose="02010803020104030203" pitchFamily="2" charset="-79"/>
              </a:rPr>
              <a:t>SEE </a:t>
            </a:r>
            <a:r>
              <a:rPr lang="en-US" sz="3200" b="1" i="1" dirty="0">
                <a:latin typeface="Aharoni" panose="02010803020104030203" pitchFamily="2" charset="-79"/>
                <a:cs typeface="Aharoni" panose="02010803020104030203" pitchFamily="2" charset="-79"/>
              </a:rPr>
              <a:t>YOU IN SAO PAULO </a:t>
            </a:r>
            <a:r>
              <a:rPr lang="en-US" sz="3200" b="1" i="1" dirty="0" smtClean="0">
                <a:latin typeface="Aharoni" panose="02010803020104030203" pitchFamily="2" charset="-79"/>
                <a:cs typeface="Aharoni" panose="02010803020104030203" pitchFamily="2" charset="-79"/>
              </a:rPr>
              <a:t>IN </a:t>
            </a:r>
            <a:r>
              <a:rPr lang="en-US" sz="4800" b="1" i="1" dirty="0" smtClean="0">
                <a:latin typeface="Aharoni" panose="02010803020104030203" pitchFamily="2" charset="-79"/>
                <a:cs typeface="Aharoni" panose="02010803020104030203" pitchFamily="2" charset="-79"/>
              </a:rPr>
              <a:t>2015!!”</a:t>
            </a:r>
            <a:endParaRPr lang="en-US" sz="3200" b="1" i="1" dirty="0">
              <a:latin typeface="Aharoni" panose="02010803020104030203" pitchFamily="2" charset="-79"/>
              <a:cs typeface="Aharoni" panose="02010803020104030203" pitchFamily="2" charset="-79"/>
            </a:endParaRPr>
          </a:p>
        </p:txBody>
      </p:sp>
      <p:pic>
        <p:nvPicPr>
          <p:cNvPr id="4" name="Content Placeholder 6" descr="See you in 201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2992" y="1600200"/>
            <a:ext cx="5987008" cy="4876800"/>
          </a:xfrm>
          <a:prstGeom prst="rect">
            <a:avLst/>
          </a:prstGeom>
          <a:noFill/>
          <a:ln>
            <a:noFill/>
          </a:ln>
        </p:spPr>
      </p:pic>
      <p:sp>
        <p:nvSpPr>
          <p:cNvPr id="5" name="Date Placeholder 3"/>
          <p:cNvSpPr>
            <a:spLocks noGrp="1"/>
          </p:cNvSpPr>
          <p:nvPr>
            <p:ph type="dt" sz="half" idx="4294967295"/>
          </p:nvPr>
        </p:nvSpPr>
        <p:spPr>
          <a:xfrm>
            <a:off x="457200" y="6356351"/>
            <a:ext cx="3429000" cy="34924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900" dirty="0" smtClean="0">
                <a:solidFill>
                  <a:schemeClr val="tx1"/>
                </a:solidFill>
              </a:rPr>
              <a:t>ORBIT-1-British Council Presentation-MSM/</a:t>
            </a:r>
            <a:r>
              <a:rPr lang="en-US" sz="900" dirty="0" err="1" smtClean="0">
                <a:solidFill>
                  <a:schemeClr val="tx1"/>
                </a:solidFill>
              </a:rPr>
              <a:t>msm</a:t>
            </a:r>
            <a:endParaRPr lang="en-US" sz="900" dirty="0">
              <a:solidFill>
                <a:schemeClr val="tx1"/>
              </a:solidFill>
            </a:endParaRPr>
          </a:p>
        </p:txBody>
      </p:sp>
      <p:sp>
        <p:nvSpPr>
          <p:cNvPr id="6" name="Footer Placeholder 4"/>
          <p:cNvSpPr>
            <a:spLocks noGrp="1"/>
          </p:cNvSpPr>
          <p:nvPr>
            <p:ph type="ftr" sz="quarter" idx="4294967295"/>
          </p:nvPr>
        </p:nvSpPr>
        <p:spPr>
          <a:xfrm>
            <a:off x="4114800" y="6356351"/>
            <a:ext cx="1905000" cy="349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900" dirty="0" smtClean="0">
                <a:solidFill>
                  <a:schemeClr val="tx1"/>
                </a:solidFill>
              </a:rPr>
              <a:t>2014-07-14</a:t>
            </a:r>
            <a:endParaRPr lang="en-US" sz="900" dirty="0">
              <a:solidFill>
                <a:schemeClr val="tx1"/>
              </a:solidFill>
            </a:endParaRPr>
          </a:p>
        </p:txBody>
      </p:sp>
      <p:sp>
        <p:nvSpPr>
          <p:cNvPr id="7"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900" dirty="0" smtClean="0">
                <a:solidFill>
                  <a:schemeClr val="tx1"/>
                </a:solidFill>
              </a:rPr>
              <a:t> Page </a:t>
            </a:r>
            <a:fld id="{70E98DE3-B71D-40C4-BA70-4D7DDCCAE012}" type="slidenum">
              <a:rPr lang="en-US" sz="900" smtClean="0">
                <a:solidFill>
                  <a:schemeClr val="tx1"/>
                </a:solidFill>
              </a:rPr>
              <a:pPr/>
              <a:t>29</a:t>
            </a:fld>
            <a:r>
              <a:rPr lang="en-US" sz="900" dirty="0" smtClean="0">
                <a:solidFill>
                  <a:schemeClr val="tx1"/>
                </a:solidFill>
              </a:rPr>
              <a:t> of 44</a:t>
            </a:r>
            <a:endParaRPr lang="en-US" sz="900" dirty="0">
              <a:solidFill>
                <a:schemeClr val="tx1"/>
              </a:solidFill>
            </a:endParaRPr>
          </a:p>
        </p:txBody>
      </p:sp>
    </p:spTree>
    <p:extLst>
      <p:ext uri="{BB962C8B-B14F-4D97-AF65-F5344CB8AC3E}">
        <p14:creationId xmlns:p14="http://schemas.microsoft.com/office/powerpoint/2010/main" val="2793706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smtClean="0">
                <a:latin typeface="Aharoni" pitchFamily="2" charset="-79"/>
                <a:cs typeface="Aharoni" pitchFamily="2" charset="-79"/>
              </a:rPr>
              <a:t>PARTNERS</a:t>
            </a:r>
            <a:endParaRPr lang="en-ZA" sz="4000" dirty="0">
              <a:latin typeface="Aharoni" pitchFamily="2" charset="-79"/>
              <a:cs typeface="Aharoni" pitchFamily="2" charset="-79"/>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48066970"/>
              </p:ext>
            </p:extLst>
          </p:nvPr>
        </p:nvGraphicFramePr>
        <p:xfrm>
          <a:off x="457200" y="10668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2014-07-14</a:t>
            </a:r>
            <a:endParaRPr lang="en-US" dirty="0"/>
          </a:p>
        </p:txBody>
      </p:sp>
      <p:sp>
        <p:nvSpPr>
          <p:cNvPr id="5" name="Footer Placeholder 4"/>
          <p:cNvSpPr>
            <a:spLocks noGrp="1"/>
          </p:cNvSpPr>
          <p:nvPr>
            <p:ph type="ftr" sz="quarter" idx="11"/>
          </p:nvPr>
        </p:nvSpPr>
        <p:spPr/>
        <p:txBody>
          <a:bodyPr/>
          <a:lstStyle/>
          <a:p>
            <a:r>
              <a:rPr lang="en-US" smtClean="0"/>
              <a:t>ORBIT-1-British Council Presentation-MSM/msm</a:t>
            </a:r>
            <a:endParaRPr lang="en-US" dirty="0"/>
          </a:p>
        </p:txBody>
      </p:sp>
      <p:sp>
        <p:nvSpPr>
          <p:cNvPr id="6" name="Slide Number Placeholder 5"/>
          <p:cNvSpPr>
            <a:spLocks noGrp="1"/>
          </p:cNvSpPr>
          <p:nvPr>
            <p:ph type="sldNum" sz="quarter" idx="12"/>
          </p:nvPr>
        </p:nvSpPr>
        <p:spPr/>
        <p:txBody>
          <a:bodyPr/>
          <a:lstStyle/>
          <a:p>
            <a:r>
              <a:rPr lang="en-US" dirty="0" smtClean="0"/>
              <a:t>Page </a:t>
            </a:r>
            <a:fld id="{70E98DE3-B71D-40C4-BA70-4D7DDCCAE012}" type="slidenum">
              <a:rPr lang="en-US" smtClean="0"/>
              <a:pPr/>
              <a:t>3</a:t>
            </a:fld>
            <a:r>
              <a:rPr lang="en-US" dirty="0" smtClean="0"/>
              <a:t> of 44</a:t>
            </a:r>
            <a:endParaRPr lang="en-US" dirty="0"/>
          </a:p>
        </p:txBody>
      </p:sp>
    </p:spTree>
    <p:extLst>
      <p:ext uri="{BB962C8B-B14F-4D97-AF65-F5344CB8AC3E}">
        <p14:creationId xmlns:p14="http://schemas.microsoft.com/office/powerpoint/2010/main" val="3738136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146" name="Picture 2" descr="C:\Users\rmanuel\Pictures\competi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912658"/>
            <a:ext cx="2438400" cy="17929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609600"/>
            <a:ext cx="8229600" cy="549424"/>
          </a:xfrm>
        </p:spPr>
        <p:txBody>
          <a:bodyPr vert="horz" lIns="91440" tIns="45720" rIns="91440" bIns="45720" rtlCol="0" anchor="ctr">
            <a:noAutofit/>
          </a:bodyPr>
          <a:lstStyle/>
          <a:p>
            <a:r>
              <a:rPr lang="en-US" b="1" u="sng" dirty="0">
                <a:latin typeface="Aharoni" panose="02010803020104030203" pitchFamily="2" charset="-79"/>
                <a:cs typeface="Aharoni" panose="02010803020104030203" pitchFamily="2" charset="-79"/>
              </a:rPr>
              <a:t>HOWEVER….. </a:t>
            </a:r>
          </a:p>
        </p:txBody>
      </p:sp>
      <p:sp>
        <p:nvSpPr>
          <p:cNvPr id="3" name="Content Placeholder 2"/>
          <p:cNvSpPr>
            <a:spLocks noGrp="1"/>
          </p:cNvSpPr>
          <p:nvPr>
            <p:ph idx="1"/>
          </p:nvPr>
        </p:nvSpPr>
        <p:spPr>
          <a:xfrm>
            <a:off x="152400" y="1524000"/>
            <a:ext cx="8839200" cy="3276600"/>
          </a:xfrm>
          <a:noFill/>
          <a:ln>
            <a:noFill/>
          </a:ln>
        </p:spPr>
        <p:txBody>
          <a:bodyPr>
            <a:noAutofit/>
          </a:bodyPr>
          <a:lstStyle/>
          <a:p>
            <a:pPr marL="0" indent="0" algn="just">
              <a:buNone/>
            </a:pPr>
            <a:r>
              <a:rPr lang="en-GB" sz="2000" b="1" dirty="0">
                <a:latin typeface="Arial" panose="020B0604020202020204" pitchFamily="34" charset="0"/>
                <a:cs typeface="Arial" panose="020B0604020202020204" pitchFamily="34" charset="0"/>
              </a:rPr>
              <a:t>ORBIT College </a:t>
            </a:r>
            <a:r>
              <a:rPr lang="en-GB" sz="2000" dirty="0">
                <a:latin typeface="Arial" panose="020B0604020202020204" pitchFamily="34" charset="0"/>
                <a:cs typeface="Arial" panose="020B0604020202020204" pitchFamily="34" charset="0"/>
              </a:rPr>
              <a:t>has taken the initiative to host a </a:t>
            </a:r>
            <a:r>
              <a:rPr lang="en-GB" sz="2000" dirty="0" smtClean="0">
                <a:latin typeface="Arial" panose="020B0604020202020204" pitchFamily="34" charset="0"/>
                <a:cs typeface="Arial" panose="020B0604020202020204" pitchFamily="34" charset="0"/>
              </a:rPr>
              <a:t>Skills </a:t>
            </a:r>
            <a:r>
              <a:rPr lang="en-GB" sz="2000" dirty="0">
                <a:latin typeface="Arial" panose="020B0604020202020204" pitchFamily="34" charset="0"/>
                <a:cs typeface="Arial" panose="020B0604020202020204" pitchFamily="34" charset="0"/>
              </a:rPr>
              <a:t>C</a:t>
            </a:r>
            <a:r>
              <a:rPr lang="en-GB" sz="2000" dirty="0" smtClean="0">
                <a:latin typeface="Arial" panose="020B0604020202020204" pitchFamily="34" charset="0"/>
                <a:cs typeface="Arial" panose="020B0604020202020204" pitchFamily="34" charset="0"/>
              </a:rPr>
              <a:t>ompetition on              </a:t>
            </a:r>
            <a:r>
              <a:rPr lang="en-GB" sz="2000" dirty="0">
                <a:latin typeface="Arial" panose="020B0604020202020204" pitchFamily="34" charset="0"/>
                <a:cs typeface="Arial" panose="020B0604020202020204" pitchFamily="34" charset="0"/>
              </a:rPr>
              <a:t>2 October 2014. Although the </a:t>
            </a:r>
            <a:r>
              <a:rPr lang="en-GB" sz="2000" dirty="0" smtClean="0">
                <a:latin typeface="Arial" panose="020B0604020202020204" pitchFamily="34" charset="0"/>
                <a:cs typeface="Arial" panose="020B0604020202020204" pitchFamily="34" charset="0"/>
              </a:rPr>
              <a:t>primary focus of the project is </a:t>
            </a:r>
            <a:r>
              <a:rPr lang="en-GB" sz="2000" dirty="0">
                <a:latin typeface="Arial" panose="020B0604020202020204" pitchFamily="34" charset="0"/>
                <a:cs typeface="Arial" panose="020B0604020202020204" pitchFamily="34" charset="0"/>
              </a:rPr>
              <a:t>Automotive, the </a:t>
            </a:r>
            <a:r>
              <a:rPr lang="en-GB" sz="2000" dirty="0" smtClean="0">
                <a:latin typeface="Arial" panose="020B0604020202020204" pitchFamily="34" charset="0"/>
                <a:cs typeface="Arial" panose="020B0604020202020204" pitchFamily="34" charset="0"/>
              </a:rPr>
              <a:t>College </a:t>
            </a:r>
            <a:r>
              <a:rPr lang="en-GB" sz="2000" dirty="0">
                <a:latin typeface="Arial" panose="020B0604020202020204" pitchFamily="34" charset="0"/>
                <a:cs typeface="Arial" panose="020B0604020202020204" pitchFamily="34" charset="0"/>
              </a:rPr>
              <a:t>has decided to incorporate other fields namely Engineering Related Design and </a:t>
            </a:r>
            <a:r>
              <a:rPr lang="en-GB" sz="2000" dirty="0" smtClean="0">
                <a:latin typeface="Arial" panose="020B0604020202020204" pitchFamily="34" charset="0"/>
                <a:cs typeface="Arial" panose="020B0604020202020204" pitchFamily="34" charset="0"/>
              </a:rPr>
              <a:t>Electrical Infrastructure. </a:t>
            </a:r>
            <a:r>
              <a:rPr lang="en-GB" sz="2000" dirty="0">
                <a:latin typeface="Arial" panose="020B0604020202020204" pitchFamily="34" charset="0"/>
                <a:cs typeface="Arial" panose="020B0604020202020204" pitchFamily="34" charset="0"/>
              </a:rPr>
              <a:t>In responding to the Minister's call for </a:t>
            </a:r>
            <a:r>
              <a:rPr lang="en-GB" sz="2000" b="1" i="1" dirty="0">
                <a:latin typeface="Arial" panose="020B0604020202020204" pitchFamily="34" charset="0"/>
                <a:cs typeface="Arial" panose="020B0604020202020204" pitchFamily="34" charset="0"/>
              </a:rPr>
              <a:t>"the Decade of the Artisan", </a:t>
            </a:r>
            <a:r>
              <a:rPr lang="en-GB" sz="2000" dirty="0">
                <a:latin typeface="Arial" panose="020B0604020202020204" pitchFamily="34" charset="0"/>
                <a:cs typeface="Arial" panose="020B0604020202020204" pitchFamily="34" charset="0"/>
              </a:rPr>
              <a:t>ORBIT </a:t>
            </a:r>
            <a:r>
              <a:rPr lang="en-GB" sz="2000" dirty="0" smtClean="0">
                <a:latin typeface="Arial" panose="020B0604020202020204" pitchFamily="34" charset="0"/>
                <a:cs typeface="Arial" panose="020B0604020202020204" pitchFamily="34" charset="0"/>
              </a:rPr>
              <a:t>College decided </a:t>
            </a:r>
            <a:r>
              <a:rPr lang="en-GB" sz="2000" dirty="0">
                <a:latin typeface="Arial" panose="020B0604020202020204" pitchFamily="34" charset="0"/>
                <a:cs typeface="Arial" panose="020B0604020202020204" pitchFamily="34" charset="0"/>
              </a:rPr>
              <a:t>to incorporate the vision into the competition. </a:t>
            </a:r>
            <a:endParaRPr lang="en-GB" sz="2000" dirty="0" smtClean="0">
              <a:latin typeface="Arial" panose="020B0604020202020204" pitchFamily="34" charset="0"/>
              <a:cs typeface="Arial" panose="020B0604020202020204" pitchFamily="34" charset="0"/>
            </a:endParaRPr>
          </a:p>
          <a:p>
            <a:pPr marL="0" indent="0" algn="just">
              <a:buNone/>
            </a:pPr>
            <a:r>
              <a:rPr lang="en-GB" sz="2000" dirty="0" smtClean="0">
                <a:latin typeface="Arial" panose="020B0604020202020204" pitchFamily="34" charset="0"/>
                <a:cs typeface="Arial" panose="020B0604020202020204" pitchFamily="34" charset="0"/>
              </a:rPr>
              <a:t>The Skills </a:t>
            </a:r>
            <a:r>
              <a:rPr lang="en-GB" sz="2000" dirty="0">
                <a:latin typeface="Arial" panose="020B0604020202020204" pitchFamily="34" charset="0"/>
                <a:cs typeface="Arial" panose="020B0604020202020204" pitchFamily="34" charset="0"/>
              </a:rPr>
              <a:t>C</a:t>
            </a:r>
            <a:r>
              <a:rPr lang="en-GB" sz="2000" dirty="0" smtClean="0">
                <a:latin typeface="Arial" panose="020B0604020202020204" pitchFamily="34" charset="0"/>
                <a:cs typeface="Arial" panose="020B0604020202020204" pitchFamily="34" charset="0"/>
              </a:rPr>
              <a:t>ompetition </a:t>
            </a:r>
            <a:r>
              <a:rPr lang="en-GB" sz="2000" dirty="0">
                <a:latin typeface="Arial" panose="020B0604020202020204" pitchFamily="34" charset="0"/>
                <a:cs typeface="Arial" panose="020B0604020202020204" pitchFamily="34" charset="0"/>
              </a:rPr>
              <a:t>aims to </a:t>
            </a:r>
            <a:r>
              <a:rPr lang="en-GB" sz="2000" dirty="0" smtClean="0">
                <a:latin typeface="Arial" panose="020B0604020202020204" pitchFamily="34" charset="0"/>
                <a:cs typeface="Arial" panose="020B0604020202020204" pitchFamily="34" charset="0"/>
              </a:rPr>
              <a:t>address </a:t>
            </a:r>
            <a:r>
              <a:rPr lang="en-GB" sz="2000" dirty="0">
                <a:latin typeface="Arial" panose="020B0604020202020204" pitchFamily="34" charset="0"/>
                <a:cs typeface="Arial" panose="020B0604020202020204" pitchFamily="34" charset="0"/>
              </a:rPr>
              <a:t>the </a:t>
            </a:r>
            <a:r>
              <a:rPr lang="en-GB" sz="2000" dirty="0" smtClean="0">
                <a:latin typeface="Arial" panose="020B0604020202020204" pitchFamily="34" charset="0"/>
                <a:cs typeface="Arial" panose="020B0604020202020204" pitchFamily="34" charset="0"/>
              </a:rPr>
              <a:t>continuous </a:t>
            </a:r>
            <a:r>
              <a:rPr lang="en-GB" sz="2000" dirty="0">
                <a:latin typeface="Arial" panose="020B0604020202020204" pitchFamily="34" charset="0"/>
                <a:cs typeface="Arial" panose="020B0604020202020204" pitchFamily="34" charset="0"/>
              </a:rPr>
              <a:t>energy crisis challenges experienced in our communities and will enhance creativity in coming up with innovative ideas to </a:t>
            </a:r>
            <a:r>
              <a:rPr lang="en-GB" sz="2000" dirty="0" smtClean="0">
                <a:latin typeface="Arial" panose="020B0604020202020204" pitchFamily="34" charset="0"/>
                <a:cs typeface="Arial" panose="020B0604020202020204" pitchFamily="34" charset="0"/>
              </a:rPr>
              <a:t>address </a:t>
            </a:r>
            <a:r>
              <a:rPr lang="en-GB" sz="2000" dirty="0">
                <a:latin typeface="Arial" panose="020B0604020202020204" pitchFamily="34" charset="0"/>
                <a:cs typeface="Arial" panose="020B0604020202020204" pitchFamily="34" charset="0"/>
              </a:rPr>
              <a:t>the challenges. The competition will create a platform for our students to showcase their skills and expertise and to interact with the various </a:t>
            </a:r>
            <a:r>
              <a:rPr lang="en-GB" sz="2000" dirty="0" smtClean="0">
                <a:latin typeface="Arial" panose="020B0604020202020204" pitchFamily="34" charset="0"/>
                <a:cs typeface="Arial" panose="020B0604020202020204" pitchFamily="34" charset="0"/>
              </a:rPr>
              <a:t>stakeholders. </a:t>
            </a:r>
          </a:p>
          <a:p>
            <a:pPr marL="0" indent="0" algn="just">
              <a:buNone/>
            </a:pPr>
            <a:r>
              <a:rPr lang="en-GB" sz="2000" b="1" dirty="0" smtClean="0">
                <a:latin typeface="Arial" panose="020B0604020202020204" pitchFamily="34" charset="0"/>
                <a:cs typeface="Arial" panose="020B0604020202020204" pitchFamily="34" charset="0"/>
              </a:rPr>
              <a:t>NB: Industry experts will </a:t>
            </a:r>
            <a:r>
              <a:rPr lang="en-GB" sz="2000" b="1" dirty="0">
                <a:latin typeface="Arial" panose="020B0604020202020204" pitchFamily="34" charset="0"/>
                <a:cs typeface="Arial" panose="020B0604020202020204" pitchFamily="34" charset="0"/>
              </a:rPr>
              <a:t>serve as adjudicators during the competition.</a:t>
            </a:r>
            <a:endParaRPr lang="en-US" sz="2000" b="1" dirty="0">
              <a:latin typeface="Arial" panose="020B0604020202020204" pitchFamily="34" charset="0"/>
              <a:cs typeface="Arial" panose="020B0604020202020204" pitchFamily="34" charset="0"/>
            </a:endParaRPr>
          </a:p>
          <a:p>
            <a:pPr marL="0" indent="0" algn="just">
              <a:buNone/>
            </a:pPr>
            <a:endParaRPr lang="en-GB" sz="2000" dirty="0" smtClean="0">
              <a:latin typeface="Arial" panose="020B0604020202020204" pitchFamily="34" charset="0"/>
              <a:cs typeface="Arial" panose="020B0604020202020204" pitchFamily="34" charset="0"/>
            </a:endParaRPr>
          </a:p>
          <a:p>
            <a:pPr marL="0" indent="0" algn="just">
              <a:buNone/>
            </a:pPr>
            <a:endParaRPr lang="en-GB" sz="2000" dirty="0" smtClean="0"/>
          </a:p>
        </p:txBody>
      </p:sp>
      <p:sp>
        <p:nvSpPr>
          <p:cNvPr id="4" name="Rectangle 3"/>
          <p:cNvSpPr/>
          <p:nvPr/>
        </p:nvSpPr>
        <p:spPr>
          <a:xfrm>
            <a:off x="4800601" y="5326609"/>
            <a:ext cx="4190999" cy="1015663"/>
          </a:xfrm>
          <a:prstGeom prst="rect">
            <a:avLst/>
          </a:prstGeom>
          <a:solidFill>
            <a:srgbClr val="FF0000">
              <a:alpha val="38000"/>
            </a:srgbClr>
          </a:solidFill>
        </p:spPr>
        <p:txBody>
          <a:bodyPr wrap="square">
            <a:spAutoFit/>
          </a:bodyPr>
          <a:lstStyle/>
          <a:p>
            <a:pPr>
              <a:lnSpc>
                <a:spcPct val="150000"/>
              </a:lnSpc>
            </a:pPr>
            <a:r>
              <a:rPr lang="en-GB" sz="2000" dirty="0"/>
              <a:t>The competition </a:t>
            </a:r>
            <a:r>
              <a:rPr lang="en-GB" sz="2000" dirty="0" err="1" smtClean="0"/>
              <a:t>wIill</a:t>
            </a:r>
            <a:r>
              <a:rPr lang="en-GB" sz="2000" dirty="0" smtClean="0"/>
              <a:t> </a:t>
            </a:r>
            <a:r>
              <a:rPr lang="en-GB" sz="2000" dirty="0"/>
              <a:t>be fully funded by </a:t>
            </a:r>
            <a:r>
              <a:rPr lang="en-GB" sz="2000" dirty="0" smtClean="0"/>
              <a:t>ORBIT </a:t>
            </a:r>
            <a:r>
              <a:rPr lang="en-GB" sz="2000" dirty="0"/>
              <a:t>C</a:t>
            </a:r>
            <a:r>
              <a:rPr lang="en-GB" sz="2000" dirty="0" smtClean="0"/>
              <a:t>ollege  </a:t>
            </a:r>
            <a:r>
              <a:rPr lang="en-GB" sz="2000" dirty="0"/>
              <a:t>as an annual event  </a:t>
            </a:r>
            <a:endParaRPr lang="en-US" sz="2000" dirty="0"/>
          </a:p>
        </p:txBody>
      </p:sp>
      <p:sp>
        <p:nvSpPr>
          <p:cNvPr id="6" name="Date Placeholder 3"/>
          <p:cNvSpPr>
            <a:spLocks noGrp="1"/>
          </p:cNvSpPr>
          <p:nvPr>
            <p:ph type="dt" sz="half" idx="4294967295"/>
          </p:nvPr>
        </p:nvSpPr>
        <p:spPr>
          <a:xfrm>
            <a:off x="457200" y="6356351"/>
            <a:ext cx="3429000" cy="34924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900" dirty="0" smtClean="0">
                <a:solidFill>
                  <a:schemeClr val="tx1"/>
                </a:solidFill>
              </a:rPr>
              <a:t>ORBIT-1-British Council Presentation-MSM/</a:t>
            </a:r>
            <a:r>
              <a:rPr lang="en-US" sz="900" dirty="0" err="1" smtClean="0">
                <a:solidFill>
                  <a:schemeClr val="tx1"/>
                </a:solidFill>
              </a:rPr>
              <a:t>msm</a:t>
            </a:r>
            <a:endParaRPr lang="en-US" sz="900" dirty="0">
              <a:solidFill>
                <a:schemeClr val="tx1"/>
              </a:solidFill>
            </a:endParaRPr>
          </a:p>
        </p:txBody>
      </p:sp>
      <p:sp>
        <p:nvSpPr>
          <p:cNvPr id="7" name="Footer Placeholder 4"/>
          <p:cNvSpPr>
            <a:spLocks noGrp="1"/>
          </p:cNvSpPr>
          <p:nvPr>
            <p:ph type="ftr" sz="quarter" idx="4294967295"/>
          </p:nvPr>
        </p:nvSpPr>
        <p:spPr>
          <a:xfrm>
            <a:off x="4114800" y="6356351"/>
            <a:ext cx="1905000" cy="349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900" dirty="0" smtClean="0">
                <a:solidFill>
                  <a:schemeClr val="tx1"/>
                </a:solidFill>
              </a:rPr>
              <a:t>2014-07-14</a:t>
            </a:r>
            <a:endParaRPr lang="en-US" sz="900" dirty="0">
              <a:solidFill>
                <a:schemeClr val="tx1"/>
              </a:solidFill>
            </a:endParaRPr>
          </a:p>
        </p:txBody>
      </p:sp>
      <p:sp>
        <p:nvSpPr>
          <p:cNvPr id="8"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900" dirty="0" smtClean="0">
                <a:solidFill>
                  <a:schemeClr val="tx1"/>
                </a:solidFill>
              </a:rPr>
              <a:t> Page </a:t>
            </a:r>
            <a:fld id="{70E98DE3-B71D-40C4-BA70-4D7DDCCAE012}" type="slidenum">
              <a:rPr lang="en-US" sz="900" smtClean="0">
                <a:solidFill>
                  <a:schemeClr val="tx1"/>
                </a:solidFill>
              </a:rPr>
              <a:pPr/>
              <a:t>30</a:t>
            </a:fld>
            <a:r>
              <a:rPr lang="en-US" sz="900" dirty="0" smtClean="0">
                <a:solidFill>
                  <a:schemeClr val="tx1"/>
                </a:solidFill>
              </a:rPr>
              <a:t> of 44</a:t>
            </a:r>
            <a:endParaRPr lang="en-US" sz="900" dirty="0">
              <a:solidFill>
                <a:schemeClr val="tx1"/>
              </a:solidFill>
            </a:endParaRPr>
          </a:p>
        </p:txBody>
      </p:sp>
    </p:spTree>
    <p:extLst>
      <p:ext uri="{BB962C8B-B14F-4D97-AF65-F5344CB8AC3E}">
        <p14:creationId xmlns:p14="http://schemas.microsoft.com/office/powerpoint/2010/main" val="9840333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2014-07-14</a:t>
            </a:r>
            <a:endParaRPr lang="en-US" dirty="0"/>
          </a:p>
        </p:txBody>
      </p:sp>
      <p:sp>
        <p:nvSpPr>
          <p:cNvPr id="5" name="Footer Placeholder 4"/>
          <p:cNvSpPr>
            <a:spLocks noGrp="1"/>
          </p:cNvSpPr>
          <p:nvPr>
            <p:ph type="ftr" sz="quarter" idx="11"/>
          </p:nvPr>
        </p:nvSpPr>
        <p:spPr/>
        <p:txBody>
          <a:bodyPr/>
          <a:lstStyle/>
          <a:p>
            <a:r>
              <a:rPr lang="en-US" smtClean="0"/>
              <a:t>ORBIT-1-British Council Presentation-MSM/msm</a:t>
            </a:r>
            <a:endParaRPr lang="en-US" dirty="0"/>
          </a:p>
        </p:txBody>
      </p:sp>
      <p:sp>
        <p:nvSpPr>
          <p:cNvPr id="6" name="Slide Number Placeholder 5"/>
          <p:cNvSpPr>
            <a:spLocks noGrp="1"/>
          </p:cNvSpPr>
          <p:nvPr>
            <p:ph type="sldNum" sz="quarter" idx="12"/>
          </p:nvPr>
        </p:nvSpPr>
        <p:spPr/>
        <p:txBody>
          <a:bodyPr/>
          <a:lstStyle/>
          <a:p>
            <a:r>
              <a:rPr lang="en-US" dirty="0" smtClean="0"/>
              <a:t>Page </a:t>
            </a:r>
            <a:fld id="{70E98DE3-B71D-40C4-BA70-4D7DDCCAE012}" type="slidenum">
              <a:rPr lang="en-US" smtClean="0"/>
              <a:pPr/>
              <a:t>31</a:t>
            </a:fld>
            <a:r>
              <a:rPr lang="en-US" dirty="0" smtClean="0"/>
              <a:t> of 44</a:t>
            </a:r>
            <a:endParaRPr lang="en-US" dirty="0"/>
          </a:p>
        </p:txBody>
      </p:sp>
      <p:sp>
        <p:nvSpPr>
          <p:cNvPr id="7" name="Title 1"/>
          <p:cNvSpPr>
            <a:spLocks noGrp="1"/>
          </p:cNvSpPr>
          <p:nvPr>
            <p:ph type="title"/>
          </p:nvPr>
        </p:nvSpPr>
        <p:spPr/>
        <p:txBody>
          <a:bodyPr vert="horz" lIns="91440" tIns="45720" rIns="91440" bIns="45720" rtlCol="0" anchor="ctr">
            <a:noAutofit/>
          </a:bodyPr>
          <a:lstStyle/>
          <a:p>
            <a:r>
              <a:rPr lang="en-US" sz="4000" b="1" dirty="0" smtClean="0">
                <a:latin typeface="Aharoni" panose="02010803020104030203" pitchFamily="2" charset="-79"/>
                <a:cs typeface="Aharoni" panose="02010803020104030203" pitchFamily="2" charset="-79"/>
              </a:rPr>
              <a:t>What contributed </a:t>
            </a:r>
            <a:r>
              <a:rPr lang="en-US" sz="4000" b="1" dirty="0" smtClean="0"/>
              <a:t>to</a:t>
            </a:r>
            <a:br>
              <a:rPr lang="en-US" sz="4000" b="1" dirty="0" smtClean="0"/>
            </a:br>
            <a:r>
              <a:rPr lang="en-US" sz="4000" b="1" dirty="0" smtClean="0">
                <a:latin typeface="Aharoni" panose="02010803020104030203" pitchFamily="2" charset="-79"/>
                <a:cs typeface="Aharoni" panose="02010803020104030203" pitchFamily="2" charset="-79"/>
              </a:rPr>
              <a:t>the success of the project partnership</a:t>
            </a:r>
            <a:endParaRPr lang="en-US" sz="4000" b="1" dirty="0">
              <a:latin typeface="Aharoni" panose="02010803020104030203" pitchFamily="2" charset="-79"/>
              <a:cs typeface="Aharoni" panose="02010803020104030203" pitchFamily="2" charset="-79"/>
            </a:endParaRPr>
          </a:p>
        </p:txBody>
      </p:sp>
      <p:sp>
        <p:nvSpPr>
          <p:cNvPr id="8" name="Content Placeholder 2"/>
          <p:cNvSpPr>
            <a:spLocks noGrp="1"/>
          </p:cNvSpPr>
          <p:nvPr>
            <p:ph idx="1"/>
          </p:nvPr>
        </p:nvSpPr>
        <p:spPr>
          <a:xfrm>
            <a:off x="381000" y="1676400"/>
            <a:ext cx="8229600" cy="4525963"/>
          </a:xfrm>
        </p:spPr>
        <p:txBody>
          <a:bodyPr rtlCol="0">
            <a:noAutofit/>
          </a:bodyPr>
          <a:lstStyle/>
          <a:p>
            <a:pPr algn="just" eaLnBrk="1" fontAlgn="auto" hangingPunct="1">
              <a:spcAft>
                <a:spcPts val="0"/>
              </a:spcAft>
              <a:defRPr/>
            </a:pPr>
            <a:r>
              <a:rPr lang="en-US" sz="2000" dirty="0" smtClean="0">
                <a:latin typeface="Arial" panose="020B0604020202020204" pitchFamily="34" charset="0"/>
                <a:cs typeface="Arial" panose="020B0604020202020204" pitchFamily="34" charset="0"/>
              </a:rPr>
              <a:t>The Project had clear outcomes and deliverables</a:t>
            </a:r>
          </a:p>
          <a:p>
            <a:pPr algn="just" eaLnBrk="1" fontAlgn="auto" hangingPunct="1">
              <a:spcAft>
                <a:spcPts val="0"/>
              </a:spcAft>
              <a:defRPr/>
            </a:pPr>
            <a:r>
              <a:rPr lang="en-US" sz="2000" dirty="0" smtClean="0">
                <a:latin typeface="Arial" panose="020B0604020202020204" pitchFamily="34" charset="0"/>
                <a:cs typeface="Arial" panose="020B0604020202020204" pitchFamily="34" charset="0"/>
              </a:rPr>
              <a:t>Deliverables were developed jointly by all involved</a:t>
            </a:r>
          </a:p>
          <a:p>
            <a:pPr algn="just" eaLnBrk="1" fontAlgn="auto" hangingPunct="1">
              <a:spcAft>
                <a:spcPts val="0"/>
              </a:spcAft>
              <a:defRPr/>
            </a:pPr>
            <a:r>
              <a:rPr lang="en-US" sz="2000" dirty="0" smtClean="0">
                <a:latin typeface="Arial" panose="020B0604020202020204" pitchFamily="34" charset="0"/>
                <a:cs typeface="Arial" panose="020B0604020202020204" pitchFamily="34" charset="0"/>
              </a:rPr>
              <a:t>Based on national priorities</a:t>
            </a:r>
          </a:p>
          <a:p>
            <a:pPr algn="just" eaLnBrk="1" fontAlgn="auto" hangingPunct="1">
              <a:spcAft>
                <a:spcPts val="0"/>
              </a:spcAft>
              <a:defRPr/>
            </a:pPr>
            <a:r>
              <a:rPr lang="en-US" sz="2000" dirty="0" smtClean="0">
                <a:latin typeface="Arial" panose="020B0604020202020204" pitchFamily="34" charset="0"/>
                <a:cs typeface="Arial" panose="020B0604020202020204" pitchFamily="34" charset="0"/>
              </a:rPr>
              <a:t>Monthly Evaluation and monitoring by the SA </a:t>
            </a:r>
            <a:r>
              <a:rPr lang="en-US" sz="2000" dirty="0" err="1" smtClean="0">
                <a:latin typeface="Arial" panose="020B0604020202020204" pitchFamily="34" charset="0"/>
                <a:cs typeface="Arial" panose="020B0604020202020204" pitchFamily="34" charset="0"/>
              </a:rPr>
              <a:t>Britis</a:t>
            </a:r>
            <a:endParaRPr lang="en-US" sz="2000" dirty="0" smtClean="0">
              <a:latin typeface="Arial" panose="020B0604020202020204" pitchFamily="34" charset="0"/>
              <a:cs typeface="Arial" panose="020B0604020202020204" pitchFamily="34" charset="0"/>
            </a:endParaRPr>
          </a:p>
          <a:p>
            <a:pPr algn="just" eaLnBrk="1" fontAlgn="auto" hangingPunct="1">
              <a:spcAft>
                <a:spcPts val="0"/>
              </a:spcAft>
              <a:defRPr/>
            </a:pPr>
            <a:r>
              <a:rPr lang="en-US" sz="2000" dirty="0" smtClean="0">
                <a:latin typeface="Arial" panose="020B0604020202020204" pitchFamily="34" charset="0"/>
                <a:cs typeface="Arial" panose="020B0604020202020204" pitchFamily="34" charset="0"/>
              </a:rPr>
              <a:t>Impact has been collected and disseminated in Tunisia and the UK and now in South Africa</a:t>
            </a:r>
          </a:p>
          <a:p>
            <a:pPr algn="just" eaLnBrk="1" fontAlgn="auto" hangingPunct="1">
              <a:spcAft>
                <a:spcPts val="0"/>
              </a:spcAft>
              <a:defRPr/>
            </a:pPr>
            <a:r>
              <a:rPr lang="en-US" sz="2000" dirty="0" smtClean="0">
                <a:latin typeface="Arial" panose="020B0604020202020204" pitchFamily="34" charset="0"/>
                <a:cs typeface="Arial" panose="020B0604020202020204" pitchFamily="34" charset="0"/>
              </a:rPr>
              <a:t>We did not see this as a stand-alone project but integrated it into the normal business of the College (e.g.  Assessments are written </a:t>
            </a:r>
          </a:p>
          <a:p>
            <a:pPr marL="0" indent="0" algn="just" eaLnBrk="1" fontAlgn="auto" hangingPunct="1">
              <a:spcAft>
                <a:spcPts val="0"/>
              </a:spcAft>
              <a:buNone/>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every Friday to enable lecturers to attend  training)</a:t>
            </a:r>
          </a:p>
          <a:p>
            <a:pPr algn="just" eaLnBrk="1" fontAlgn="auto" hangingPunct="1">
              <a:spcAft>
                <a:spcPts val="0"/>
              </a:spcAft>
              <a:defRPr/>
            </a:pPr>
            <a:r>
              <a:rPr lang="en-US" sz="2000" dirty="0" smtClean="0">
                <a:latin typeface="Arial" panose="020B0604020202020204" pitchFamily="34" charset="0"/>
                <a:cs typeface="Arial" panose="020B0604020202020204" pitchFamily="34" charset="0"/>
              </a:rPr>
              <a:t>Support by the Senior Management of the Colleges</a:t>
            </a:r>
          </a:p>
          <a:p>
            <a:pPr algn="just">
              <a:defRPr/>
            </a:pPr>
            <a:r>
              <a:rPr lang="en-US" sz="2000" dirty="0" smtClean="0">
                <a:latin typeface="Arial" panose="020B0604020202020204" pitchFamily="34" charset="0"/>
                <a:cs typeface="Arial" panose="020B0604020202020204" pitchFamily="34" charset="0"/>
              </a:rPr>
              <a:t>Support by DHET and the British Council</a:t>
            </a:r>
          </a:p>
          <a:p>
            <a:pPr marL="0" indent="0" eaLnBrk="1" fontAlgn="auto" hangingPunct="1">
              <a:spcAft>
                <a:spcPts val="0"/>
              </a:spcAft>
              <a:buNone/>
              <a:defRPr/>
            </a:pPr>
            <a:endParaRPr lang="en-US" sz="2000" dirty="0" smtClean="0"/>
          </a:p>
        </p:txBody>
      </p:sp>
      <p:pic>
        <p:nvPicPr>
          <p:cNvPr id="9" name="Picture 5"/>
          <p:cNvPicPr>
            <a:picLocks noChangeAspect="1" noChangeArrowheads="1"/>
          </p:cNvPicPr>
          <p:nvPr/>
        </p:nvPicPr>
        <p:blipFill>
          <a:blip r:embed="rId2" cstate="print"/>
          <a:srcRect/>
          <a:stretch>
            <a:fillRect/>
          </a:stretch>
        </p:blipFill>
        <p:spPr bwMode="auto">
          <a:xfrm>
            <a:off x="7086600" y="4038600"/>
            <a:ext cx="1907169" cy="2369670"/>
          </a:xfrm>
          <a:prstGeom prst="rect">
            <a:avLst/>
          </a:prstGeom>
          <a:noFill/>
          <a:ln w="9525">
            <a:noFill/>
            <a:miter lim="800000"/>
            <a:headEnd/>
            <a:tailEnd/>
          </a:ln>
          <a:effectLst/>
        </p:spPr>
      </p:pic>
    </p:spTree>
    <p:extLst>
      <p:ext uri="{BB962C8B-B14F-4D97-AF65-F5344CB8AC3E}">
        <p14:creationId xmlns:p14="http://schemas.microsoft.com/office/powerpoint/2010/main" val="2666591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2014-07-14</a:t>
            </a:r>
            <a:endParaRPr lang="en-US" dirty="0"/>
          </a:p>
        </p:txBody>
      </p:sp>
      <p:sp>
        <p:nvSpPr>
          <p:cNvPr id="5" name="Footer Placeholder 4"/>
          <p:cNvSpPr>
            <a:spLocks noGrp="1"/>
          </p:cNvSpPr>
          <p:nvPr>
            <p:ph type="ftr" sz="quarter" idx="11"/>
          </p:nvPr>
        </p:nvSpPr>
        <p:spPr/>
        <p:txBody>
          <a:bodyPr/>
          <a:lstStyle/>
          <a:p>
            <a:r>
              <a:rPr lang="en-US" smtClean="0"/>
              <a:t>ORBIT-1-British Council Presentation-MSM/msm</a:t>
            </a:r>
            <a:endParaRPr lang="en-US" dirty="0"/>
          </a:p>
        </p:txBody>
      </p:sp>
      <p:sp>
        <p:nvSpPr>
          <p:cNvPr id="6" name="Slide Number Placeholder 5"/>
          <p:cNvSpPr>
            <a:spLocks noGrp="1"/>
          </p:cNvSpPr>
          <p:nvPr>
            <p:ph type="sldNum" sz="quarter" idx="12"/>
          </p:nvPr>
        </p:nvSpPr>
        <p:spPr/>
        <p:txBody>
          <a:bodyPr/>
          <a:lstStyle/>
          <a:p>
            <a:r>
              <a:rPr lang="en-US" dirty="0" smtClean="0"/>
              <a:t>Page </a:t>
            </a:r>
            <a:fld id="{70E98DE3-B71D-40C4-BA70-4D7DDCCAE012}" type="slidenum">
              <a:rPr lang="en-US" smtClean="0"/>
              <a:pPr/>
              <a:t>32</a:t>
            </a:fld>
            <a:r>
              <a:rPr lang="en-US" dirty="0" smtClean="0"/>
              <a:t> of 44</a:t>
            </a:r>
            <a:endParaRPr lang="en-US" dirty="0"/>
          </a:p>
        </p:txBody>
      </p:sp>
      <p:sp>
        <p:nvSpPr>
          <p:cNvPr id="7" name="Title 1"/>
          <p:cNvSpPr>
            <a:spLocks noGrp="1"/>
          </p:cNvSpPr>
          <p:nvPr>
            <p:ph type="title"/>
          </p:nvPr>
        </p:nvSpPr>
        <p:spPr>
          <a:xfrm>
            <a:off x="457200" y="457200"/>
            <a:ext cx="8229600" cy="1143000"/>
          </a:xfrm>
        </p:spPr>
        <p:txBody>
          <a:bodyPr vert="horz" lIns="91440" tIns="45720" rIns="91440" bIns="45720" rtlCol="0" anchor="ctr">
            <a:noAutofit/>
          </a:bodyPr>
          <a:lstStyle/>
          <a:p>
            <a:r>
              <a:rPr lang="en-US" sz="3600" b="1" u="sng" dirty="0" smtClean="0">
                <a:latin typeface="Aharoni" panose="02010803020104030203" pitchFamily="2" charset="-79"/>
                <a:cs typeface="Aharoni" panose="02010803020104030203" pitchFamily="2" charset="-79"/>
              </a:rPr>
              <a:t/>
            </a:r>
            <a:br>
              <a:rPr lang="en-US" sz="3600" b="1" u="sng" dirty="0" smtClean="0">
                <a:latin typeface="Aharoni" panose="02010803020104030203" pitchFamily="2" charset="-79"/>
                <a:cs typeface="Aharoni" panose="02010803020104030203" pitchFamily="2" charset="-79"/>
              </a:rPr>
            </a:br>
            <a:r>
              <a:rPr lang="en-US" sz="3600" b="1" dirty="0" smtClean="0"/>
              <a:t>Benefits derived</a:t>
            </a:r>
            <a:br>
              <a:rPr lang="en-US" sz="3600" b="1" dirty="0" smtClean="0"/>
            </a:br>
            <a:r>
              <a:rPr lang="en-US" sz="3600" b="1" dirty="0"/>
              <a:t/>
            </a:r>
            <a:br>
              <a:rPr lang="en-US" sz="3600" b="1" dirty="0"/>
            </a:br>
            <a:endParaRPr lang="en-US" sz="3600" b="1" dirty="0"/>
          </a:p>
        </p:txBody>
      </p:sp>
      <p:pic>
        <p:nvPicPr>
          <p:cNvPr id="9" name="Picture 3" descr="C:\Users\rmanuel\Pictures\Partners 1.jpg"/>
          <p:cNvPicPr>
            <a:picLocks noChangeAspect="1" noChangeArrowheads="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6857999" y="1143000"/>
            <a:ext cx="2256031" cy="188529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600201"/>
            <a:ext cx="6858000" cy="4114800"/>
          </a:xfrm>
        </p:spPr>
        <p:txBody>
          <a:bodyPr>
            <a:normAutofit/>
          </a:bodyPr>
          <a:lstStyle/>
          <a:p>
            <a:pPr marL="0" indent="0" algn="just">
              <a:buNone/>
            </a:pPr>
            <a:r>
              <a:rPr lang="en-US" sz="1800" b="1" u="sng" dirty="0">
                <a:latin typeface="Arial" panose="020B0604020202020204" pitchFamily="34" charset="0"/>
                <a:cs typeface="Arial" panose="020B0604020202020204" pitchFamily="34" charset="0"/>
              </a:rPr>
              <a:t>INCREASED INTERNATIONAL </a:t>
            </a:r>
            <a:r>
              <a:rPr lang="en-US" sz="1800" b="1" u="sng" dirty="0" smtClean="0">
                <a:latin typeface="Arial" panose="020B0604020202020204" pitchFamily="34" charset="0"/>
                <a:cs typeface="Arial" panose="020B0604020202020204" pitchFamily="34" charset="0"/>
              </a:rPr>
              <a:t>AND </a:t>
            </a:r>
            <a:r>
              <a:rPr lang="en-US" sz="1800" b="1" u="sng" dirty="0">
                <a:latin typeface="Arial" panose="020B0604020202020204" pitchFamily="34" charset="0"/>
                <a:cs typeface="Arial" panose="020B0604020202020204" pitchFamily="34" charset="0"/>
              </a:rPr>
              <a:t>NATIONAL </a:t>
            </a:r>
            <a:r>
              <a:rPr lang="en-US" sz="1800" b="1" u="sng" dirty="0" smtClean="0">
                <a:latin typeface="Arial" panose="020B0604020202020204" pitchFamily="34" charset="0"/>
                <a:cs typeface="Arial" panose="020B0604020202020204" pitchFamily="34" charset="0"/>
              </a:rPr>
              <a:t>LINKS</a:t>
            </a:r>
            <a:endParaRPr lang="en-US" sz="1800" b="1"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US" sz="1800" dirty="0" smtClean="0">
                <a:latin typeface="Arial" panose="020B0604020202020204" pitchFamily="34" charset="0"/>
                <a:cs typeface="Arial" panose="020B0604020202020204" pitchFamily="34" charset="0"/>
              </a:rPr>
              <a:t>The partnership, funded by the British Council, has broadened our scope of interactions with Industry due to best practices at our partner colleges in the UK</a:t>
            </a:r>
          </a:p>
          <a:p>
            <a:pPr algn="just">
              <a:buFont typeface="Wingdings" panose="05000000000000000000" pitchFamily="2" charset="2"/>
              <a:buChar char="q"/>
            </a:pPr>
            <a:r>
              <a:rPr lang="en-US" sz="1800" dirty="0" smtClean="0">
                <a:latin typeface="Arial" panose="020B0604020202020204" pitchFamily="34" charset="0"/>
                <a:cs typeface="Arial" panose="020B0604020202020204" pitchFamily="34" charset="0"/>
              </a:rPr>
              <a:t>We have been able to link and forge working relationships with the following</a:t>
            </a:r>
            <a:r>
              <a:rPr lang="en-US" sz="2400" dirty="0" smtClean="0">
                <a:latin typeface="Arial" panose="020B0604020202020204" pitchFamily="34" charset="0"/>
                <a:cs typeface="Arial" panose="020B0604020202020204" pitchFamily="34" charset="0"/>
              </a:rPr>
              <a:t>:</a:t>
            </a:r>
          </a:p>
          <a:p>
            <a:pPr algn="just"/>
            <a:endParaRPr lang="en-US" dirty="0" smtClean="0"/>
          </a:p>
          <a:p>
            <a:pPr algn="just"/>
            <a:endParaRPr lang="en-US" dirty="0"/>
          </a:p>
        </p:txBody>
      </p:sp>
      <p:graphicFrame>
        <p:nvGraphicFramePr>
          <p:cNvPr id="11" name="Content Placeholder 3"/>
          <p:cNvGraphicFramePr>
            <a:graphicFrameLocks/>
          </p:cNvGraphicFramePr>
          <p:nvPr>
            <p:extLst>
              <p:ext uri="{D42A27DB-BD31-4B8C-83A1-F6EECF244321}">
                <p14:modId xmlns:p14="http://schemas.microsoft.com/office/powerpoint/2010/main" val="1063687203"/>
              </p:ext>
            </p:extLst>
          </p:nvPr>
        </p:nvGraphicFramePr>
        <p:xfrm>
          <a:off x="4425664" y="3810000"/>
          <a:ext cx="4694430" cy="1981200"/>
        </p:xfrm>
        <a:graphic>
          <a:graphicData uri="http://schemas.openxmlformats.org/drawingml/2006/table">
            <a:tbl>
              <a:tblPr firstRow="1" firstCol="1" bandRow="1">
                <a:tableStyleId>{5C22544A-7EE6-4342-B048-85BDC9FD1C3A}</a:tableStyleId>
              </a:tblPr>
              <a:tblGrid>
                <a:gridCol w="4694430"/>
              </a:tblGrid>
              <a:tr h="60960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solidFill>
                            <a:schemeClr val="tx1"/>
                          </a:solidFill>
                          <a:effectLst/>
                          <a:latin typeface="+mn-lt"/>
                        </a:rPr>
                        <a:t>THE TRANSPORT EDUCATION AND TRAINING AUTHORITY (TETA)</a:t>
                      </a:r>
                      <a:endParaRPr lang="en-US" sz="1400" dirty="0" smtClean="0">
                        <a:solidFill>
                          <a:schemeClr val="tx1"/>
                        </a:solidFill>
                        <a:effectLst/>
                        <a:latin typeface="+mn-lt"/>
                        <a:ea typeface="Calibri"/>
                        <a:cs typeface="Times New Roman"/>
                      </a:endParaRPr>
                    </a:p>
                  </a:txBody>
                  <a:tcPr marL="55605" marR="5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marL="285750" indent="-285750">
                        <a:lnSpc>
                          <a:spcPct val="100000"/>
                        </a:lnSpc>
                        <a:spcAft>
                          <a:spcPts val="0"/>
                        </a:spcAft>
                        <a:buFont typeface="Arial" panose="020B0604020202020204" pitchFamily="34" charset="0"/>
                        <a:buChar char="•"/>
                      </a:pPr>
                      <a:r>
                        <a:rPr lang="en-ZA" sz="1400" dirty="0">
                          <a:solidFill>
                            <a:schemeClr val="tx1"/>
                          </a:solidFill>
                          <a:effectLst/>
                          <a:latin typeface="+mn-lt"/>
                        </a:rPr>
                        <a:t>MERSETA</a:t>
                      </a:r>
                      <a:endParaRPr lang="en-US" sz="1400" dirty="0">
                        <a:solidFill>
                          <a:schemeClr val="tx1"/>
                        </a:solidFill>
                        <a:effectLst/>
                        <a:latin typeface="+mn-lt"/>
                        <a:ea typeface="Calibri"/>
                        <a:cs typeface="Times New Roman"/>
                      </a:endParaRPr>
                    </a:p>
                  </a:txBody>
                  <a:tcPr marL="55605" marR="5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marL="285750" indent="-285750">
                        <a:lnSpc>
                          <a:spcPct val="100000"/>
                        </a:lnSpc>
                        <a:spcAft>
                          <a:spcPts val="0"/>
                        </a:spcAft>
                        <a:buFont typeface="Arial" panose="020B0604020202020204" pitchFamily="34" charset="0"/>
                        <a:buChar char="•"/>
                      </a:pPr>
                      <a:r>
                        <a:rPr lang="en-ZA" sz="1400" dirty="0">
                          <a:solidFill>
                            <a:schemeClr val="tx1"/>
                          </a:solidFill>
                          <a:effectLst/>
                          <a:latin typeface="+mn-lt"/>
                        </a:rPr>
                        <a:t>FOUR TOPS ENGINEERING SERVICES CC.</a:t>
                      </a:r>
                      <a:endParaRPr lang="en-US" sz="1400" dirty="0">
                        <a:solidFill>
                          <a:schemeClr val="tx1"/>
                        </a:solidFill>
                        <a:effectLst/>
                        <a:latin typeface="+mn-lt"/>
                        <a:ea typeface="Calibri"/>
                        <a:cs typeface="Times New Roman"/>
                      </a:endParaRPr>
                    </a:p>
                  </a:txBody>
                  <a:tcPr marL="55605" marR="5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marL="285750" indent="-285750">
                        <a:lnSpc>
                          <a:spcPct val="100000"/>
                        </a:lnSpc>
                        <a:spcAft>
                          <a:spcPts val="0"/>
                        </a:spcAft>
                        <a:buFont typeface="Arial" panose="020B0604020202020204" pitchFamily="34" charset="0"/>
                        <a:buChar char="•"/>
                      </a:pPr>
                      <a:r>
                        <a:rPr lang="en-ZA" sz="1400" dirty="0">
                          <a:solidFill>
                            <a:schemeClr val="tx1"/>
                          </a:solidFill>
                          <a:effectLst/>
                          <a:latin typeface="+mn-lt"/>
                        </a:rPr>
                        <a:t>RUSTENBURG LOCAL MUNICIPALITY</a:t>
                      </a:r>
                      <a:endParaRPr lang="en-US" sz="1400" dirty="0">
                        <a:solidFill>
                          <a:schemeClr val="tx1"/>
                        </a:solidFill>
                        <a:effectLst/>
                        <a:latin typeface="+mn-lt"/>
                        <a:ea typeface="Calibri"/>
                        <a:cs typeface="Times New Roman"/>
                      </a:endParaRPr>
                    </a:p>
                  </a:txBody>
                  <a:tcPr marL="55605" marR="5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49631972"/>
              </p:ext>
            </p:extLst>
          </p:nvPr>
        </p:nvGraphicFramePr>
        <p:xfrm>
          <a:off x="304800" y="3809999"/>
          <a:ext cx="4114800" cy="1986554"/>
        </p:xfrm>
        <a:graphic>
          <a:graphicData uri="http://schemas.openxmlformats.org/drawingml/2006/table">
            <a:tbl>
              <a:tblPr firstRow="1" firstCol="1" bandRow="1">
                <a:tableStyleId>{5C22544A-7EE6-4342-B048-85BDC9FD1C3A}</a:tableStyleId>
              </a:tblPr>
              <a:tblGrid>
                <a:gridCol w="4114800"/>
              </a:tblGrid>
              <a:tr h="609601">
                <a:tc>
                  <a:txBody>
                    <a:bodyPr/>
                    <a:lstStyle/>
                    <a:p>
                      <a:pPr marL="285750" indent="-285750">
                        <a:lnSpc>
                          <a:spcPct val="100000"/>
                        </a:lnSpc>
                        <a:spcAft>
                          <a:spcPts val="0"/>
                        </a:spcAft>
                        <a:buFont typeface="Arial" panose="020B0604020202020204" pitchFamily="34" charset="0"/>
                        <a:buChar char="•"/>
                      </a:pPr>
                      <a:r>
                        <a:rPr lang="en-US" sz="1400" dirty="0" smtClean="0">
                          <a:solidFill>
                            <a:schemeClr val="tx1"/>
                          </a:solidFill>
                          <a:effectLst/>
                          <a:latin typeface="Calibri"/>
                          <a:ea typeface="Calibri"/>
                          <a:cs typeface="Times New Roman"/>
                        </a:rPr>
                        <a:t>VATMETCO</a:t>
                      </a:r>
                      <a:endParaRPr lang="en-US" sz="1400" dirty="0">
                        <a:solidFill>
                          <a:schemeClr val="tx1"/>
                        </a:solidFill>
                        <a:effectLst/>
                        <a:latin typeface="Calibri"/>
                        <a:ea typeface="Calibri"/>
                        <a:cs typeface="Times New Roman"/>
                      </a:endParaRPr>
                    </a:p>
                  </a:txBody>
                  <a:tcPr marL="55605" marR="5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marL="285750" indent="-285750">
                        <a:lnSpc>
                          <a:spcPct val="100000"/>
                        </a:lnSpc>
                        <a:spcAft>
                          <a:spcPts val="0"/>
                        </a:spcAft>
                        <a:buFont typeface="Arial" panose="020B0604020202020204" pitchFamily="34" charset="0"/>
                        <a:buChar char="•"/>
                      </a:pPr>
                      <a:r>
                        <a:rPr lang="en-US" sz="1400" dirty="0" smtClean="0">
                          <a:solidFill>
                            <a:schemeClr val="tx1"/>
                          </a:solidFill>
                          <a:effectLst/>
                          <a:latin typeface="Calibri"/>
                          <a:ea typeface="Calibri"/>
                          <a:cs typeface="Times New Roman"/>
                        </a:rPr>
                        <a:t>MAVESA PLATINUM MINES</a:t>
                      </a:r>
                    </a:p>
                  </a:txBody>
                  <a:tcPr marL="55605" marR="5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62553">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schemeClr val="tx1"/>
                          </a:solidFill>
                          <a:effectLst/>
                          <a:latin typeface="+mn-lt"/>
                          <a:ea typeface="Calibri"/>
                          <a:cs typeface="Times New Roman"/>
                        </a:rPr>
                        <a:t>BAKGATLA</a:t>
                      </a:r>
                      <a:r>
                        <a:rPr lang="en-US" sz="1400" baseline="0" dirty="0" smtClean="0">
                          <a:solidFill>
                            <a:schemeClr val="tx1"/>
                          </a:solidFill>
                          <a:effectLst/>
                          <a:latin typeface="+mn-lt"/>
                          <a:ea typeface="Calibri"/>
                          <a:cs typeface="Times New Roman"/>
                        </a:rPr>
                        <a:t> BA KGAFELA TRIBAL AUTHORITY</a:t>
                      </a:r>
                      <a:endParaRPr lang="en-US" sz="1400" dirty="0" smtClean="0">
                        <a:solidFill>
                          <a:schemeClr val="tx1"/>
                        </a:solidFill>
                        <a:effectLst/>
                        <a:latin typeface="+mn-lt"/>
                        <a:ea typeface="Calibri"/>
                        <a:cs typeface="Times New Roman"/>
                      </a:endParaRPr>
                    </a:p>
                    <a:p>
                      <a:pPr marL="285750" indent="-285750">
                        <a:lnSpc>
                          <a:spcPct val="100000"/>
                        </a:lnSpc>
                        <a:spcAft>
                          <a:spcPts val="0"/>
                        </a:spcAft>
                        <a:buFont typeface="Arial" panose="020B0604020202020204" pitchFamily="34" charset="0"/>
                        <a:buChar char="•"/>
                      </a:pPr>
                      <a:endParaRPr lang="en-US" sz="1400" dirty="0">
                        <a:solidFill>
                          <a:schemeClr val="tx1"/>
                        </a:solidFill>
                        <a:effectLst/>
                        <a:latin typeface="Calibri"/>
                        <a:ea typeface="Calibri"/>
                        <a:cs typeface="Times New Roman"/>
                      </a:endParaRPr>
                    </a:p>
                  </a:txBody>
                  <a:tcPr marL="55605" marR="5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pPr marL="285750" indent="-285750">
                        <a:lnSpc>
                          <a:spcPct val="100000"/>
                        </a:lnSpc>
                        <a:spcAft>
                          <a:spcPts val="0"/>
                        </a:spcAft>
                        <a:buFont typeface="Arial" panose="020B0604020202020204" pitchFamily="34" charset="0"/>
                        <a:buChar char="•"/>
                      </a:pPr>
                      <a:r>
                        <a:rPr lang="en-US" sz="1400" dirty="0" smtClean="0">
                          <a:solidFill>
                            <a:schemeClr val="tx1"/>
                          </a:solidFill>
                          <a:effectLst/>
                          <a:latin typeface="Calibri"/>
                          <a:ea typeface="Calibri"/>
                          <a:cs typeface="Times New Roman"/>
                        </a:rPr>
                        <a:t>MOSES KOTANE LOCAL MUNICIPALITY</a:t>
                      </a:r>
                      <a:endParaRPr lang="en-US" sz="1400" dirty="0">
                        <a:solidFill>
                          <a:schemeClr val="tx1"/>
                        </a:solidFill>
                        <a:effectLst/>
                        <a:latin typeface="Calibri"/>
                        <a:ea typeface="Calibri"/>
                        <a:cs typeface="Times New Roman"/>
                      </a:endParaRPr>
                    </a:p>
                  </a:txBody>
                  <a:tcPr marL="55605" marR="556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12191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PARTNERING WITH</a:t>
            </a:r>
            <a:br>
              <a:rPr lang="en-ZA" dirty="0" smtClean="0"/>
            </a:br>
            <a:r>
              <a:rPr lang="en-ZA" dirty="0" smtClean="0"/>
              <a:t>FORD SA</a:t>
            </a:r>
            <a:endParaRPr lang="en-ZA" dirty="0"/>
          </a:p>
        </p:txBody>
      </p:sp>
      <p:sp>
        <p:nvSpPr>
          <p:cNvPr id="3" name="Content Placeholder 2"/>
          <p:cNvSpPr>
            <a:spLocks noGrp="1"/>
          </p:cNvSpPr>
          <p:nvPr>
            <p:ph idx="1"/>
          </p:nvPr>
        </p:nvSpPr>
        <p:spPr/>
        <p:txBody>
          <a:bodyPr/>
          <a:lstStyle/>
          <a:p>
            <a:r>
              <a:rPr lang="en-ZA" dirty="0" smtClean="0"/>
              <a:t>Through our interaction and collaboration with FORD,ORBIT has received the following donation to assist us with effectively facilitating our Automotive classes</a:t>
            </a:r>
            <a:endParaRPr lang="en-ZA" dirty="0"/>
          </a:p>
        </p:txBody>
      </p:sp>
      <p:sp>
        <p:nvSpPr>
          <p:cNvPr id="4" name="Date Placeholder 3"/>
          <p:cNvSpPr>
            <a:spLocks noGrp="1"/>
          </p:cNvSpPr>
          <p:nvPr>
            <p:ph type="dt" sz="half" idx="10"/>
          </p:nvPr>
        </p:nvSpPr>
        <p:spPr/>
        <p:txBody>
          <a:bodyPr/>
          <a:lstStyle/>
          <a:p>
            <a:r>
              <a:rPr lang="en-US" smtClean="0"/>
              <a:t>2014-07-14</a:t>
            </a:r>
            <a:endParaRPr lang="en-US" dirty="0"/>
          </a:p>
        </p:txBody>
      </p:sp>
      <p:sp>
        <p:nvSpPr>
          <p:cNvPr id="5" name="Footer Placeholder 4"/>
          <p:cNvSpPr>
            <a:spLocks noGrp="1"/>
          </p:cNvSpPr>
          <p:nvPr>
            <p:ph type="ftr" sz="quarter" idx="11"/>
          </p:nvPr>
        </p:nvSpPr>
        <p:spPr/>
        <p:txBody>
          <a:bodyPr/>
          <a:lstStyle/>
          <a:p>
            <a:r>
              <a:rPr lang="en-US" smtClean="0"/>
              <a:t>ORBIT-1-British Council Presentation-MSM/msm</a:t>
            </a:r>
            <a:endParaRPr lang="en-US" dirty="0"/>
          </a:p>
        </p:txBody>
      </p:sp>
      <p:sp>
        <p:nvSpPr>
          <p:cNvPr id="6" name="Slide Number Placeholder 5"/>
          <p:cNvSpPr>
            <a:spLocks noGrp="1"/>
          </p:cNvSpPr>
          <p:nvPr>
            <p:ph type="sldNum" sz="quarter" idx="12"/>
          </p:nvPr>
        </p:nvSpPr>
        <p:spPr/>
        <p:txBody>
          <a:bodyPr/>
          <a:lstStyle/>
          <a:p>
            <a:fld id="{70E98DE3-B71D-40C4-BA70-4D7DDCCAE012}" type="slidenum">
              <a:rPr lang="en-US" smtClean="0"/>
              <a:pPr/>
              <a:t>33</a:t>
            </a:fld>
            <a:r>
              <a:rPr lang="en-US" smtClean="0"/>
              <a:t> of </a:t>
            </a:r>
            <a:endParaRPr lang="en-US" dirty="0"/>
          </a:p>
        </p:txBody>
      </p:sp>
    </p:spTree>
    <p:extLst>
      <p:ext uri="{BB962C8B-B14F-4D97-AF65-F5344CB8AC3E}">
        <p14:creationId xmlns:p14="http://schemas.microsoft.com/office/powerpoint/2010/main" val="3451146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Some of the vehicles </a:t>
            </a:r>
            <a:r>
              <a:rPr lang="en-ZA" smtClean="0"/>
              <a:t>donated by FORD</a:t>
            </a:r>
            <a:endParaRPr lang="en-ZA" dirty="0"/>
          </a:p>
        </p:txBody>
      </p:sp>
      <p:sp>
        <p:nvSpPr>
          <p:cNvPr id="4" name="Date Placeholder 3"/>
          <p:cNvSpPr>
            <a:spLocks noGrp="1"/>
          </p:cNvSpPr>
          <p:nvPr>
            <p:ph type="dt" sz="half" idx="10"/>
          </p:nvPr>
        </p:nvSpPr>
        <p:spPr/>
        <p:txBody>
          <a:bodyPr/>
          <a:lstStyle/>
          <a:p>
            <a:r>
              <a:rPr lang="en-US" smtClean="0"/>
              <a:t>2014-07-14</a:t>
            </a:r>
            <a:endParaRPr lang="en-US" dirty="0"/>
          </a:p>
        </p:txBody>
      </p:sp>
      <p:sp>
        <p:nvSpPr>
          <p:cNvPr id="5" name="Footer Placeholder 4"/>
          <p:cNvSpPr>
            <a:spLocks noGrp="1"/>
          </p:cNvSpPr>
          <p:nvPr>
            <p:ph type="ftr" sz="quarter" idx="11"/>
          </p:nvPr>
        </p:nvSpPr>
        <p:spPr/>
        <p:txBody>
          <a:bodyPr/>
          <a:lstStyle/>
          <a:p>
            <a:r>
              <a:rPr lang="en-US" smtClean="0"/>
              <a:t>ORBIT-1-British Council Presentation-MSM/msm</a:t>
            </a:r>
            <a:endParaRPr lang="en-US" dirty="0"/>
          </a:p>
        </p:txBody>
      </p:sp>
      <p:sp>
        <p:nvSpPr>
          <p:cNvPr id="6" name="Slide Number Placeholder 5"/>
          <p:cNvSpPr>
            <a:spLocks noGrp="1"/>
          </p:cNvSpPr>
          <p:nvPr>
            <p:ph type="sldNum" sz="quarter" idx="12"/>
          </p:nvPr>
        </p:nvSpPr>
        <p:spPr/>
        <p:txBody>
          <a:bodyPr/>
          <a:lstStyle/>
          <a:p>
            <a:fld id="{70E98DE3-B71D-40C4-BA70-4D7DDCCAE012}" type="slidenum">
              <a:rPr lang="en-US" smtClean="0"/>
              <a:pPr/>
              <a:t>34</a:t>
            </a:fld>
            <a:r>
              <a:rPr lang="en-US" smtClean="0"/>
              <a:t> of </a:t>
            </a:r>
            <a:endParaRPr lang="en-US" dirty="0"/>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62000" y="1720056"/>
            <a:ext cx="7620000" cy="4286250"/>
          </a:xfrm>
          <a:prstGeom prst="rect">
            <a:avLst/>
          </a:prstGeom>
        </p:spPr>
      </p:pic>
    </p:spTree>
    <p:extLst>
      <p:ext uri="{BB962C8B-B14F-4D97-AF65-F5344CB8AC3E}">
        <p14:creationId xmlns:p14="http://schemas.microsoft.com/office/powerpoint/2010/main" val="2785458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dirty="0" smtClean="0">
                <a:latin typeface="Aharoni" pitchFamily="2" charset="-79"/>
                <a:cs typeface="Aharoni" pitchFamily="2" charset="-79"/>
              </a:rPr>
              <a:t>BENEFITS DERIVED …</a:t>
            </a:r>
            <a:endParaRPr lang="en-ZA" sz="4000"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pPr algn="just"/>
            <a:r>
              <a:rPr lang="en-US" dirty="0" smtClean="0">
                <a:latin typeface="Arial" panose="020B0604020202020204" pitchFamily="34" charset="0"/>
                <a:cs typeface="Arial" panose="020B0604020202020204" pitchFamily="34" charset="0"/>
              </a:rPr>
              <a:t>Implementation of the lessons learnt to enhance interaction with partners mentioned and those that will join in the </a:t>
            </a:r>
            <a:r>
              <a:rPr lang="en-US" dirty="0" err="1" smtClean="0">
                <a:latin typeface="Arial" panose="020B0604020202020204" pitchFamily="34" charset="0"/>
                <a:cs typeface="Arial" panose="020B0604020202020204" pitchFamily="34" charset="0"/>
              </a:rPr>
              <a:t>programmes</a:t>
            </a:r>
            <a:r>
              <a:rPr lang="en-US" dirty="0" smtClean="0">
                <a:latin typeface="Arial" panose="020B0604020202020204" pitchFamily="34" charset="0"/>
                <a:cs typeface="Arial" panose="020B0604020202020204" pitchFamily="34" charset="0"/>
              </a:rPr>
              <a:t> moving </a:t>
            </a:r>
            <a:r>
              <a:rPr lang="en-US" dirty="0" err="1" smtClean="0">
                <a:latin typeface="Arial" panose="020B0604020202020204" pitchFamily="34" charset="0"/>
                <a:cs typeface="Arial" panose="020B0604020202020204" pitchFamily="34" charset="0"/>
              </a:rPr>
              <a:t>foward</a:t>
            </a:r>
            <a:r>
              <a:rPr lang="en-US" dirty="0" smtClean="0">
                <a:latin typeface="Arial" panose="020B0604020202020204" pitchFamily="34" charset="0"/>
                <a:cs typeface="Arial" panose="020B0604020202020204" pitchFamily="34" charset="0"/>
              </a:rPr>
              <a:t>.</a:t>
            </a:r>
          </a:p>
          <a:p>
            <a:pPr algn="just"/>
            <a:endParaRPr lang="en-US" dirty="0" smtClean="0">
              <a:latin typeface="Arial" panose="020B0604020202020204" pitchFamily="34" charset="0"/>
              <a:cs typeface="Arial" panose="020B0604020202020204" pitchFamily="34" charset="0"/>
            </a:endParaRPr>
          </a:p>
          <a:p>
            <a:pPr algn="just"/>
            <a:r>
              <a:rPr lang="en-US" dirty="0" smtClean="0">
                <a:latin typeface="Arial" panose="020B0604020202020204" pitchFamily="34" charset="0"/>
                <a:cs typeface="Arial" panose="020B0604020202020204" pitchFamily="34" charset="0"/>
              </a:rPr>
              <a:t>We have also developed a policy on mentoring and coaching (still to be ratified by Council)</a:t>
            </a:r>
            <a:endParaRPr lang="en-US" dirty="0">
              <a:latin typeface="Arial" panose="020B0604020202020204" pitchFamily="34" charset="0"/>
              <a:cs typeface="Arial" panose="020B0604020202020204" pitchFamily="34" charset="0"/>
            </a:endParaRPr>
          </a:p>
          <a:p>
            <a:endParaRPr lang="en-ZA" dirty="0"/>
          </a:p>
        </p:txBody>
      </p:sp>
      <p:sp>
        <p:nvSpPr>
          <p:cNvPr id="4" name="Date Placeholder 3"/>
          <p:cNvSpPr>
            <a:spLocks noGrp="1"/>
          </p:cNvSpPr>
          <p:nvPr>
            <p:ph type="dt" sz="half" idx="10"/>
          </p:nvPr>
        </p:nvSpPr>
        <p:spPr/>
        <p:txBody>
          <a:bodyPr/>
          <a:lstStyle/>
          <a:p>
            <a:r>
              <a:rPr lang="en-US" smtClean="0"/>
              <a:t>2014-07-14</a:t>
            </a:r>
            <a:endParaRPr lang="en-US" dirty="0"/>
          </a:p>
        </p:txBody>
      </p:sp>
      <p:sp>
        <p:nvSpPr>
          <p:cNvPr id="5" name="Footer Placeholder 4"/>
          <p:cNvSpPr>
            <a:spLocks noGrp="1"/>
          </p:cNvSpPr>
          <p:nvPr>
            <p:ph type="ftr" sz="quarter" idx="11"/>
          </p:nvPr>
        </p:nvSpPr>
        <p:spPr/>
        <p:txBody>
          <a:bodyPr/>
          <a:lstStyle/>
          <a:p>
            <a:r>
              <a:rPr lang="en-US" smtClean="0"/>
              <a:t>ORBIT-1-British Council Presentation-MSM/msm</a:t>
            </a:r>
            <a:endParaRPr lang="en-US" dirty="0"/>
          </a:p>
        </p:txBody>
      </p:sp>
      <p:sp>
        <p:nvSpPr>
          <p:cNvPr id="6" name="Slide Number Placeholder 5"/>
          <p:cNvSpPr>
            <a:spLocks noGrp="1"/>
          </p:cNvSpPr>
          <p:nvPr>
            <p:ph type="sldNum" sz="quarter" idx="12"/>
          </p:nvPr>
        </p:nvSpPr>
        <p:spPr/>
        <p:txBody>
          <a:bodyPr/>
          <a:lstStyle/>
          <a:p>
            <a:r>
              <a:rPr lang="en-US" dirty="0" smtClean="0"/>
              <a:t>Page </a:t>
            </a:r>
            <a:fld id="{70E98DE3-B71D-40C4-BA70-4D7DDCCAE012}" type="slidenum">
              <a:rPr lang="en-US" smtClean="0"/>
              <a:pPr/>
              <a:t>35</a:t>
            </a:fld>
            <a:r>
              <a:rPr lang="en-US" dirty="0" smtClean="0"/>
              <a:t> of 44</a:t>
            </a:r>
            <a:endParaRPr lang="en-US" dirty="0"/>
          </a:p>
        </p:txBody>
      </p:sp>
    </p:spTree>
    <p:extLst>
      <p:ext uri="{BB962C8B-B14F-4D97-AF65-F5344CB8AC3E}">
        <p14:creationId xmlns:p14="http://schemas.microsoft.com/office/powerpoint/2010/main" val="2544292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2014-07-14</a:t>
            </a:r>
            <a:endParaRPr lang="en-US" dirty="0"/>
          </a:p>
        </p:txBody>
      </p:sp>
      <p:sp>
        <p:nvSpPr>
          <p:cNvPr id="5" name="Footer Placeholder 4"/>
          <p:cNvSpPr>
            <a:spLocks noGrp="1"/>
          </p:cNvSpPr>
          <p:nvPr>
            <p:ph type="ftr" sz="quarter" idx="11"/>
          </p:nvPr>
        </p:nvSpPr>
        <p:spPr/>
        <p:txBody>
          <a:bodyPr/>
          <a:lstStyle/>
          <a:p>
            <a:r>
              <a:rPr lang="en-US" smtClean="0"/>
              <a:t>ORBIT-1-British Council Presentation-MSM/msm</a:t>
            </a:r>
            <a:endParaRPr lang="en-US" dirty="0"/>
          </a:p>
        </p:txBody>
      </p:sp>
      <p:sp>
        <p:nvSpPr>
          <p:cNvPr id="6" name="Slide Number Placeholder 5"/>
          <p:cNvSpPr>
            <a:spLocks noGrp="1"/>
          </p:cNvSpPr>
          <p:nvPr>
            <p:ph type="sldNum" sz="quarter" idx="12"/>
          </p:nvPr>
        </p:nvSpPr>
        <p:spPr/>
        <p:txBody>
          <a:bodyPr/>
          <a:lstStyle/>
          <a:p>
            <a:r>
              <a:rPr lang="en-US" dirty="0" smtClean="0"/>
              <a:t>Page </a:t>
            </a:r>
            <a:fld id="{70E98DE3-B71D-40C4-BA70-4D7DDCCAE012}" type="slidenum">
              <a:rPr lang="en-US" smtClean="0"/>
              <a:pPr/>
              <a:t>36</a:t>
            </a:fld>
            <a:r>
              <a:rPr lang="en-US" dirty="0" smtClean="0"/>
              <a:t> of  44</a:t>
            </a:r>
            <a:endParaRPr lang="en-US" dirty="0"/>
          </a:p>
        </p:txBody>
      </p:sp>
      <p:sp>
        <p:nvSpPr>
          <p:cNvPr id="7" name="Title 1"/>
          <p:cNvSpPr>
            <a:spLocks noGrp="1"/>
          </p:cNvSpPr>
          <p:nvPr>
            <p:ph type="title"/>
          </p:nvPr>
        </p:nvSpPr>
        <p:spPr/>
        <p:txBody>
          <a:bodyPr vert="horz" lIns="91440" tIns="45720" rIns="91440" bIns="45720" rtlCol="0" anchor="ctr">
            <a:noAutofit/>
          </a:bodyPr>
          <a:lstStyle/>
          <a:p>
            <a:r>
              <a:rPr lang="en-US" b="1" u="sng" dirty="0" smtClean="0">
                <a:latin typeface="Aharoni" panose="02010803020104030203" pitchFamily="2" charset="-79"/>
                <a:cs typeface="Aharoni" panose="02010803020104030203" pitchFamily="2" charset="-79"/>
              </a:rPr>
              <a:t/>
            </a:r>
            <a:br>
              <a:rPr lang="en-US" b="1" u="sng" dirty="0" smtClean="0">
                <a:latin typeface="Aharoni" panose="02010803020104030203" pitchFamily="2" charset="-79"/>
                <a:cs typeface="Aharoni" panose="02010803020104030203" pitchFamily="2" charset="-79"/>
              </a:rPr>
            </a:br>
            <a:r>
              <a:rPr lang="en-US" b="1" u="sng" dirty="0" smtClean="0">
                <a:latin typeface="Aharoni" panose="02010803020104030203" pitchFamily="2" charset="-79"/>
                <a:cs typeface="Aharoni" panose="02010803020104030203" pitchFamily="2" charset="-79"/>
              </a:rPr>
              <a:t>BENEFITS DERIVED</a:t>
            </a:r>
            <a:br>
              <a:rPr lang="en-US" b="1" u="sng" dirty="0" smtClean="0">
                <a:latin typeface="Aharoni" panose="02010803020104030203" pitchFamily="2" charset="-79"/>
                <a:cs typeface="Aharoni" panose="02010803020104030203" pitchFamily="2" charset="-79"/>
              </a:rPr>
            </a:br>
            <a:endParaRPr lang="en-US" sz="4800" b="1" u="sng" dirty="0">
              <a:latin typeface="Aharoni" panose="02010803020104030203" pitchFamily="2" charset="-79"/>
              <a:cs typeface="Aharoni" panose="02010803020104030203" pitchFamily="2" charset="-79"/>
            </a:endParaRPr>
          </a:p>
        </p:txBody>
      </p:sp>
      <p:pic>
        <p:nvPicPr>
          <p:cNvPr id="9" name="Picture 2" descr="C:\Users\rmanuel\Pictures\studnet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988" y="2362200"/>
            <a:ext cx="3294438" cy="19431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533400" y="1828800"/>
            <a:ext cx="8229600" cy="4525963"/>
          </a:xfrm>
        </p:spPr>
        <p:txBody>
          <a:bodyPr>
            <a:normAutofit fontScale="85000" lnSpcReduction="20000"/>
          </a:bodyPr>
          <a:lstStyle/>
          <a:p>
            <a:pPr marL="0" indent="0" algn="just">
              <a:buNone/>
            </a:pPr>
            <a:r>
              <a:rPr lang="en-US" sz="2800" b="1" u="sng" dirty="0" smtClean="0">
                <a:latin typeface="Arial" panose="020B0604020202020204" pitchFamily="34" charset="0"/>
                <a:cs typeface="Arial" panose="020B0604020202020204" pitchFamily="34" charset="0"/>
              </a:rPr>
              <a:t>Raising of  College Profile </a:t>
            </a:r>
          </a:p>
          <a:p>
            <a:pPr algn="just"/>
            <a:r>
              <a:rPr lang="en-US" sz="2800" dirty="0" smtClean="0">
                <a:latin typeface="Arial" panose="020B0604020202020204" pitchFamily="34" charset="0"/>
                <a:cs typeface="Arial" panose="020B0604020202020204" pitchFamily="34" charset="0"/>
              </a:rPr>
              <a:t>Increased Intake In Engineering Report 191</a:t>
            </a:r>
          </a:p>
          <a:p>
            <a:pPr algn="just"/>
            <a:r>
              <a:rPr lang="en-US" sz="2800" dirty="0" smtClean="0">
                <a:latin typeface="Arial" panose="020B0604020202020204" pitchFamily="34" charset="0"/>
                <a:cs typeface="Arial" panose="020B0604020202020204" pitchFamily="34" charset="0"/>
              </a:rPr>
              <a:t>Improved Student Attendance </a:t>
            </a:r>
          </a:p>
          <a:p>
            <a:pPr algn="just"/>
            <a:r>
              <a:rPr lang="en-US" sz="2800" dirty="0" smtClean="0">
                <a:latin typeface="Arial" panose="020B0604020202020204" pitchFamily="34" charset="0"/>
                <a:cs typeface="Arial" panose="020B0604020202020204" pitchFamily="34" charset="0"/>
              </a:rPr>
              <a:t>Improved Pass Rate (Tests &amp; Exams)</a:t>
            </a:r>
          </a:p>
          <a:p>
            <a:pPr algn="just"/>
            <a:r>
              <a:rPr lang="en-US" sz="2800" dirty="0" smtClean="0">
                <a:latin typeface="Arial" panose="020B0604020202020204" pitchFamily="34" charset="0"/>
                <a:cs typeface="Arial" panose="020B0604020202020204" pitchFamily="34" charset="0"/>
              </a:rPr>
              <a:t>Increased Outreach Target</a:t>
            </a:r>
          </a:p>
          <a:p>
            <a:pPr algn="just"/>
            <a:r>
              <a:rPr lang="en-US" sz="2800" dirty="0" smtClean="0">
                <a:latin typeface="Arial" panose="020B0604020202020204" pitchFamily="34" charset="0"/>
                <a:cs typeface="Arial" panose="020B0604020202020204" pitchFamily="34" charset="0"/>
              </a:rPr>
              <a:t>Positive Attitude Of ‘Can Do’ Has Been Instilled And Adopted By Lecturers</a:t>
            </a:r>
          </a:p>
          <a:p>
            <a:pPr algn="just"/>
            <a:r>
              <a:rPr lang="en-US" sz="2800" dirty="0" smtClean="0">
                <a:latin typeface="Arial" panose="020B0604020202020204" pitchFamily="34" charset="0"/>
                <a:cs typeface="Arial" panose="020B0604020202020204" pitchFamily="34" charset="0"/>
              </a:rPr>
              <a:t>Renewed Attitude Of Need For Development Has Been Noticed Amongst Lecturers</a:t>
            </a:r>
          </a:p>
          <a:p>
            <a:pPr algn="just"/>
            <a:r>
              <a:rPr lang="en-US" sz="2800" dirty="0" smtClean="0">
                <a:latin typeface="Arial" panose="020B0604020202020204" pitchFamily="34" charset="0"/>
                <a:cs typeface="Arial" panose="020B0604020202020204" pitchFamily="34" charset="0"/>
              </a:rPr>
              <a:t>Increased awareness of importance of Quality </a:t>
            </a:r>
            <a:r>
              <a:rPr lang="en-US" sz="2800" dirty="0">
                <a:latin typeface="Arial" panose="020B0604020202020204" pitchFamily="34" charset="0"/>
                <a:cs typeface="Arial" panose="020B0604020202020204" pitchFamily="34" charset="0"/>
              </a:rPr>
              <a:t>A</a:t>
            </a:r>
            <a:r>
              <a:rPr lang="en-US" sz="2800" dirty="0" smtClean="0">
                <a:latin typeface="Arial" panose="020B0604020202020204" pitchFamily="34" charset="0"/>
                <a:cs typeface="Arial" panose="020B0604020202020204" pitchFamily="34" charset="0"/>
              </a:rPr>
              <a:t>ssurance of learning delivery</a:t>
            </a:r>
            <a:r>
              <a:rPr lang="en-US" sz="2800" dirty="0" smtClean="0">
                <a:solidFill>
                  <a:srgbClr val="FF0000"/>
                </a:solidFill>
                <a:latin typeface="Arial" panose="020B0604020202020204" pitchFamily="34" charset="0"/>
                <a:cs typeface="Arial" panose="020B0604020202020204" pitchFamily="34" charset="0"/>
              </a:rPr>
              <a:t>.</a:t>
            </a:r>
          </a:p>
          <a:p>
            <a:pPr algn="just"/>
            <a:r>
              <a:rPr lang="en-US" sz="2800" dirty="0" smtClean="0">
                <a:latin typeface="Arial" panose="020B0604020202020204" pitchFamily="34" charset="0"/>
                <a:cs typeface="Arial" panose="020B0604020202020204" pitchFamily="34" charset="0"/>
              </a:rPr>
              <a:t>Stronger and a meaningful co-operation with sister colleges</a:t>
            </a:r>
            <a:r>
              <a:rPr lang="en-US" sz="2800" dirty="0">
                <a:latin typeface="Arial" panose="020B0604020202020204" pitchFamily="34" charset="0"/>
                <a:cs typeface="Arial" panose="020B0604020202020204" pitchFamily="34" charset="0"/>
              </a:rPr>
              <a:t>.</a:t>
            </a:r>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6533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vert="horz" lIns="91440" tIns="45720" rIns="91440" bIns="45720" rtlCol="0" anchor="ctr">
            <a:noAutofit/>
          </a:bodyPr>
          <a:lstStyle/>
          <a:p>
            <a:r>
              <a:rPr lang="en-US" b="1" u="sng" dirty="0">
                <a:latin typeface="Aharoni" panose="02010803020104030203" pitchFamily="2" charset="-79"/>
                <a:cs typeface="Aharoni" panose="02010803020104030203" pitchFamily="2" charset="-79"/>
              </a:rPr>
              <a:t>FLAT BEER MOMENTS</a:t>
            </a:r>
          </a:p>
        </p:txBody>
      </p:sp>
      <p:sp>
        <p:nvSpPr>
          <p:cNvPr id="3" name="Content Placeholder 2"/>
          <p:cNvSpPr>
            <a:spLocks noGrp="1"/>
          </p:cNvSpPr>
          <p:nvPr>
            <p:ph idx="1"/>
          </p:nvPr>
        </p:nvSpPr>
        <p:spPr>
          <a:xfrm>
            <a:off x="457200" y="1722437"/>
            <a:ext cx="8229600" cy="4525963"/>
          </a:xfrm>
          <a:solidFill>
            <a:schemeClr val="accent1">
              <a:lumMod val="20000"/>
              <a:lumOff val="80000"/>
            </a:schemeClr>
          </a:solidFill>
        </p:spPr>
        <p:txBody>
          <a:bodyPr>
            <a:normAutofit fontScale="70000" lnSpcReduction="20000"/>
          </a:bodyPr>
          <a:lstStyle/>
          <a:p>
            <a:pPr algn="just"/>
            <a:r>
              <a:rPr lang="en-GB" dirty="0">
                <a:latin typeface="Arial" panose="020B0604020202020204" pitchFamily="34" charset="0"/>
                <a:cs typeface="Arial" panose="020B0604020202020204" pitchFamily="34" charset="0"/>
              </a:rPr>
              <a:t>The Lecturer training has been limited only to the Report 191 lecturers for the pilot phase due to limited Resources and time constraints</a:t>
            </a:r>
            <a:r>
              <a:rPr lang="en-GB" dirty="0" smtClean="0">
                <a:latin typeface="Arial" panose="020B0604020202020204" pitchFamily="34" charset="0"/>
                <a:cs typeface="Arial" panose="020B0604020202020204" pitchFamily="34" charset="0"/>
              </a:rPr>
              <a:t>.</a:t>
            </a:r>
          </a:p>
          <a:p>
            <a:pPr algn="just"/>
            <a:endParaRPr lang="en-US"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We had to reduce the target number of beneficiaries for the Motor Mechanic programme due to limited funds and resources</a:t>
            </a:r>
            <a:r>
              <a:rPr lang="en-GB" dirty="0" smtClean="0">
                <a:latin typeface="Arial" panose="020B0604020202020204" pitchFamily="34" charset="0"/>
                <a:cs typeface="Arial" panose="020B0604020202020204" pitchFamily="34" charset="0"/>
              </a:rPr>
              <a:t>.</a:t>
            </a:r>
          </a:p>
          <a:p>
            <a:pPr algn="just"/>
            <a:endParaRPr lang="en-US"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Limited </a:t>
            </a:r>
            <a:r>
              <a:rPr lang="en-GB" dirty="0" smtClean="0">
                <a:latin typeface="Arial" panose="020B0604020202020204" pitchFamily="34" charset="0"/>
                <a:cs typeface="Arial" panose="020B0604020202020204" pitchFamily="34" charset="0"/>
              </a:rPr>
              <a:t>engagement with </a:t>
            </a:r>
            <a:r>
              <a:rPr lang="en-GB" dirty="0">
                <a:latin typeface="Arial" panose="020B0604020202020204" pitchFamily="34" charset="0"/>
                <a:cs typeface="Arial" panose="020B0604020202020204" pitchFamily="34" charset="0"/>
              </a:rPr>
              <a:t>Belfast Metropolitan College as one of the </a:t>
            </a:r>
            <a:r>
              <a:rPr lang="en-GB" dirty="0" smtClean="0">
                <a:latin typeface="Arial" panose="020B0604020202020204" pitchFamily="34" charset="0"/>
                <a:cs typeface="Arial" panose="020B0604020202020204" pitchFamily="34" charset="0"/>
              </a:rPr>
              <a:t>partners due to unforeseen circumstances</a:t>
            </a:r>
          </a:p>
          <a:p>
            <a:pPr algn="just"/>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Technical </a:t>
            </a:r>
            <a:r>
              <a:rPr lang="en-GB" dirty="0">
                <a:latin typeface="Arial" panose="020B0604020202020204" pitchFamily="34" charset="0"/>
                <a:cs typeface="Arial" panose="020B0604020202020204" pitchFamily="34" charset="0"/>
              </a:rPr>
              <a:t>challenges </a:t>
            </a:r>
            <a:r>
              <a:rPr lang="en-GB" dirty="0" smtClean="0">
                <a:latin typeface="Arial" panose="020B0604020202020204" pitchFamily="34" charset="0"/>
                <a:cs typeface="Arial" panose="020B0604020202020204" pitchFamily="34" charset="0"/>
              </a:rPr>
              <a:t>related to compatibility of IT systems for VLE </a:t>
            </a:r>
            <a:r>
              <a:rPr lang="en-GB" dirty="0" smtClean="0">
                <a:solidFill>
                  <a:srgbClr val="FF0000"/>
                </a:solidFill>
                <a:latin typeface="Arial" panose="020B0604020202020204" pitchFamily="34" charset="0"/>
                <a:cs typeface="Arial" panose="020B0604020202020204" pitchFamily="34" charset="0"/>
              </a:rPr>
              <a:t>(Virtual Learning Environments) </a:t>
            </a:r>
            <a:r>
              <a:rPr lang="en-GB" dirty="0">
                <a:latin typeface="Arial" panose="020B0604020202020204" pitchFamily="34" charset="0"/>
                <a:cs typeface="Arial" panose="020B0604020202020204" pitchFamily="34" charset="0"/>
              </a:rPr>
              <a:t>process  has hampered interaction and sharing best practices between international and local partners</a:t>
            </a:r>
            <a:r>
              <a:rPr lang="en-GB"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just"/>
            <a:endParaRPr lang="en-US" dirty="0"/>
          </a:p>
        </p:txBody>
      </p:sp>
      <p:sp>
        <p:nvSpPr>
          <p:cNvPr id="4" name="Date Placeholder 3"/>
          <p:cNvSpPr>
            <a:spLocks noGrp="1"/>
          </p:cNvSpPr>
          <p:nvPr>
            <p:ph type="dt" sz="half" idx="4294967295"/>
          </p:nvPr>
        </p:nvSpPr>
        <p:spPr>
          <a:xfrm>
            <a:off x="457200" y="6356351"/>
            <a:ext cx="3429000" cy="34924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900" dirty="0" smtClean="0">
                <a:solidFill>
                  <a:schemeClr val="tx1"/>
                </a:solidFill>
              </a:rPr>
              <a:t>ORBIT-1-British Council Presentation-MSM/</a:t>
            </a:r>
            <a:r>
              <a:rPr lang="en-US" sz="900" dirty="0" err="1" smtClean="0">
                <a:solidFill>
                  <a:schemeClr val="tx1"/>
                </a:solidFill>
              </a:rPr>
              <a:t>msm</a:t>
            </a:r>
            <a:endParaRPr lang="en-US" sz="900" dirty="0">
              <a:solidFill>
                <a:schemeClr val="tx1"/>
              </a:solidFill>
            </a:endParaRPr>
          </a:p>
        </p:txBody>
      </p:sp>
      <p:sp>
        <p:nvSpPr>
          <p:cNvPr id="5" name="Footer Placeholder 4"/>
          <p:cNvSpPr>
            <a:spLocks noGrp="1"/>
          </p:cNvSpPr>
          <p:nvPr>
            <p:ph type="ftr" sz="quarter" idx="4294967295"/>
          </p:nvPr>
        </p:nvSpPr>
        <p:spPr>
          <a:xfrm>
            <a:off x="4114800" y="6356351"/>
            <a:ext cx="1905000" cy="349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900" dirty="0" smtClean="0">
                <a:solidFill>
                  <a:schemeClr val="tx1"/>
                </a:solidFill>
              </a:rPr>
              <a:t>2014-07-14</a:t>
            </a:r>
            <a:endParaRPr lang="en-US" sz="900" dirty="0">
              <a:solidFill>
                <a:schemeClr val="tx1"/>
              </a:solidFill>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900" dirty="0" smtClean="0">
                <a:solidFill>
                  <a:schemeClr val="tx1"/>
                </a:solidFill>
              </a:rPr>
              <a:t> Page </a:t>
            </a:r>
            <a:fld id="{70E98DE3-B71D-40C4-BA70-4D7DDCCAE012}" type="slidenum">
              <a:rPr lang="en-US" sz="900" smtClean="0">
                <a:solidFill>
                  <a:schemeClr val="tx1"/>
                </a:solidFill>
              </a:rPr>
              <a:pPr/>
              <a:t>37</a:t>
            </a:fld>
            <a:r>
              <a:rPr lang="en-US" sz="900" dirty="0" smtClean="0">
                <a:solidFill>
                  <a:schemeClr val="tx1"/>
                </a:solidFill>
              </a:rPr>
              <a:t> of 4</a:t>
            </a:r>
            <a:r>
              <a:rPr lang="en-US" sz="900" dirty="0">
                <a:solidFill>
                  <a:schemeClr val="tx1"/>
                </a:solidFill>
              </a:rPr>
              <a:t>4</a:t>
            </a:r>
          </a:p>
        </p:txBody>
      </p:sp>
    </p:spTree>
    <p:extLst>
      <p:ext uri="{BB962C8B-B14F-4D97-AF65-F5344CB8AC3E}">
        <p14:creationId xmlns:p14="http://schemas.microsoft.com/office/powerpoint/2010/main" val="3816594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rmanuel\Pictures\student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43209">
            <a:off x="2748091" y="1001219"/>
            <a:ext cx="1818008" cy="13195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33500" y="304800"/>
            <a:ext cx="6477000" cy="1143000"/>
          </a:xfrm>
        </p:spPr>
        <p:txBody>
          <a:bodyPr vert="horz" lIns="91440" tIns="45720" rIns="91440" bIns="45720" rtlCol="0" anchor="ctr">
            <a:noAutofit/>
          </a:bodyPr>
          <a:lstStyle/>
          <a:p>
            <a:r>
              <a:rPr lang="en-ZA" sz="3200" b="1" u="sng" dirty="0" smtClean="0">
                <a:latin typeface="Aharoni" panose="02010803020104030203" pitchFamily="2" charset="-79"/>
                <a:cs typeface="Aharoni" panose="02010803020104030203" pitchFamily="2" charset="-79"/>
              </a:rPr>
              <a:t>OUTCOMES </a:t>
            </a:r>
            <a:r>
              <a:rPr lang="en-ZA" sz="3200" b="1" u="sng" dirty="0">
                <a:latin typeface="Aharoni" panose="02010803020104030203" pitchFamily="2" charset="-79"/>
                <a:cs typeface="Aharoni" panose="02010803020104030203" pitchFamily="2" charset="-79"/>
              </a:rPr>
              <a:t>NOT YET ACHIEVED</a:t>
            </a:r>
          </a:p>
        </p:txBody>
      </p:sp>
      <p:sp>
        <p:nvSpPr>
          <p:cNvPr id="3" name="Content Placeholder 2"/>
          <p:cNvSpPr>
            <a:spLocks noGrp="1"/>
          </p:cNvSpPr>
          <p:nvPr>
            <p:ph idx="1"/>
          </p:nvPr>
        </p:nvSpPr>
        <p:spPr>
          <a:xfrm>
            <a:off x="342900" y="2286000"/>
            <a:ext cx="8458200" cy="3657600"/>
          </a:xfrm>
          <a:noFill/>
          <a:ln>
            <a:noFill/>
          </a:ln>
        </p:spPr>
        <p:txBody>
          <a:bodyPr>
            <a:noAutofit/>
          </a:bodyPr>
          <a:lstStyle/>
          <a:p>
            <a:pPr algn="just">
              <a:buFont typeface="Wingdings" panose="05000000000000000000" pitchFamily="2" charset="2"/>
              <a:buChar char="§"/>
            </a:pPr>
            <a:r>
              <a:rPr lang="en-ZA" sz="2200" dirty="0" smtClean="0">
                <a:latin typeface="Arial" panose="020B0604020202020204" pitchFamily="34" charset="0"/>
                <a:cs typeface="Arial" panose="020B0604020202020204" pitchFamily="34" charset="0"/>
              </a:rPr>
              <a:t>Some of the implementation will happen after the project has ended (Skills competition – October 2014 and Phase 2 of Lecturer Training - August 2014)</a:t>
            </a:r>
          </a:p>
          <a:p>
            <a:pPr algn="just">
              <a:buFont typeface="Wingdings" panose="05000000000000000000" pitchFamily="2" charset="2"/>
              <a:buChar char="§"/>
            </a:pPr>
            <a:r>
              <a:rPr lang="en-ZA" sz="2200" dirty="0" smtClean="0">
                <a:latin typeface="Arial" panose="020B0604020202020204" pitchFamily="34" charset="0"/>
                <a:cs typeface="Arial" panose="020B0604020202020204" pitchFamily="34" charset="0"/>
              </a:rPr>
              <a:t>Not able to participate in the World Skills Competition in 2015 (Baby steps first)</a:t>
            </a:r>
          </a:p>
          <a:p>
            <a:pPr algn="just">
              <a:buFont typeface="Wingdings" panose="05000000000000000000" pitchFamily="2" charset="2"/>
              <a:buChar char="§"/>
            </a:pPr>
            <a:r>
              <a:rPr lang="en-ZA" sz="2200" dirty="0" smtClean="0">
                <a:latin typeface="Arial" panose="020B0604020202020204" pitchFamily="34" charset="0"/>
                <a:cs typeface="Arial" panose="020B0604020202020204" pitchFamily="34" charset="0"/>
              </a:rPr>
              <a:t>Reduced the number for Backyard Mechanics from 20 to 10 beneficiaries due to funding</a:t>
            </a:r>
          </a:p>
          <a:p>
            <a:pPr algn="just">
              <a:buFont typeface="Wingdings" panose="05000000000000000000" pitchFamily="2" charset="2"/>
              <a:buChar char="§"/>
            </a:pPr>
            <a:r>
              <a:rPr lang="en-ZA" sz="2200" dirty="0" smtClean="0">
                <a:latin typeface="Arial" panose="020B0604020202020204" pitchFamily="34" charset="0"/>
                <a:cs typeface="Arial" panose="020B0604020202020204" pitchFamily="34" charset="0"/>
              </a:rPr>
              <a:t>Reduced the number of trainees for Lecturer Training due to limited resources and time constraints</a:t>
            </a:r>
          </a:p>
          <a:p>
            <a:pPr algn="just">
              <a:buFont typeface="Wingdings" panose="05000000000000000000" pitchFamily="2" charset="2"/>
              <a:buChar char="§"/>
            </a:pPr>
            <a:r>
              <a:rPr lang="en-ZA" sz="2200" dirty="0" smtClean="0">
                <a:latin typeface="Arial" panose="020B0604020202020204" pitchFamily="34" charset="0"/>
                <a:cs typeface="Arial" panose="020B0604020202020204" pitchFamily="34" charset="0"/>
              </a:rPr>
              <a:t>However, continued engagement and creative problem solving mechanisms are put in place to address the challenges.</a:t>
            </a:r>
          </a:p>
          <a:p>
            <a:pPr marL="0" indent="0" algn="just">
              <a:buNone/>
            </a:pPr>
            <a:endParaRPr lang="en-ZA" sz="2400" dirty="0" smtClean="0"/>
          </a:p>
          <a:p>
            <a:pPr algn="just"/>
            <a:endParaRPr lang="en-ZA" sz="2400" dirty="0"/>
          </a:p>
        </p:txBody>
      </p:sp>
      <p:pic>
        <p:nvPicPr>
          <p:cNvPr id="8" name="Picture 1030"/>
          <p:cNvPicPr>
            <a:picLocks noChangeAspect="1" noChangeArrowheads="1"/>
          </p:cNvPicPr>
          <p:nvPr/>
        </p:nvPicPr>
        <p:blipFill>
          <a:blip r:embed="rId3" cstate="print"/>
          <a:srcRect/>
          <a:stretch>
            <a:fillRect/>
          </a:stretch>
        </p:blipFill>
        <p:spPr bwMode="auto">
          <a:xfrm>
            <a:off x="3505200" y="1524000"/>
            <a:ext cx="1838343" cy="784353"/>
          </a:xfrm>
          <a:prstGeom prst="rect">
            <a:avLst/>
          </a:prstGeom>
          <a:noFill/>
          <a:ln w="9525">
            <a:noFill/>
            <a:miter lim="800000"/>
            <a:headEnd/>
            <a:tailEnd/>
          </a:ln>
          <a:effectLst/>
        </p:spPr>
      </p:pic>
      <p:sp>
        <p:nvSpPr>
          <p:cNvPr id="12" name="Date Placeholder 3"/>
          <p:cNvSpPr>
            <a:spLocks noGrp="1"/>
          </p:cNvSpPr>
          <p:nvPr>
            <p:ph type="dt" sz="half" idx="4294967295"/>
          </p:nvPr>
        </p:nvSpPr>
        <p:spPr>
          <a:xfrm>
            <a:off x="457200" y="6356351"/>
            <a:ext cx="3429000" cy="34924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900" dirty="0" smtClean="0">
                <a:solidFill>
                  <a:schemeClr val="tx1"/>
                </a:solidFill>
              </a:rPr>
              <a:t>ORBIT-1-British Council Presentation-MSM/</a:t>
            </a:r>
            <a:r>
              <a:rPr lang="en-US" sz="900" dirty="0" err="1" smtClean="0">
                <a:solidFill>
                  <a:schemeClr val="tx1"/>
                </a:solidFill>
              </a:rPr>
              <a:t>msm</a:t>
            </a:r>
            <a:endParaRPr lang="en-US" sz="900" dirty="0">
              <a:solidFill>
                <a:schemeClr val="tx1"/>
              </a:solidFill>
            </a:endParaRPr>
          </a:p>
        </p:txBody>
      </p:sp>
      <p:sp>
        <p:nvSpPr>
          <p:cNvPr id="13" name="Footer Placeholder 4"/>
          <p:cNvSpPr>
            <a:spLocks noGrp="1"/>
          </p:cNvSpPr>
          <p:nvPr>
            <p:ph type="ftr" sz="quarter" idx="4294967295"/>
          </p:nvPr>
        </p:nvSpPr>
        <p:spPr>
          <a:xfrm>
            <a:off x="4114800" y="6356351"/>
            <a:ext cx="1905000" cy="349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900" dirty="0" smtClean="0">
                <a:solidFill>
                  <a:schemeClr val="tx1"/>
                </a:solidFill>
              </a:rPr>
              <a:t>2014-07-14</a:t>
            </a:r>
            <a:endParaRPr lang="en-US" sz="900" dirty="0">
              <a:solidFill>
                <a:schemeClr val="tx1"/>
              </a:solidFill>
            </a:endParaRPr>
          </a:p>
        </p:txBody>
      </p:sp>
      <p:sp>
        <p:nvSpPr>
          <p:cNvPr id="14"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900" dirty="0" smtClean="0">
                <a:solidFill>
                  <a:schemeClr val="tx1"/>
                </a:solidFill>
              </a:rPr>
              <a:t> Page </a:t>
            </a:r>
            <a:fld id="{70E98DE3-B71D-40C4-BA70-4D7DDCCAE012}" type="slidenum">
              <a:rPr lang="en-US" sz="900" smtClean="0">
                <a:solidFill>
                  <a:schemeClr val="tx1"/>
                </a:solidFill>
              </a:rPr>
              <a:pPr/>
              <a:t>38</a:t>
            </a:fld>
            <a:r>
              <a:rPr lang="en-US" sz="900" dirty="0" smtClean="0">
                <a:solidFill>
                  <a:schemeClr val="tx1"/>
                </a:solidFill>
              </a:rPr>
              <a:t> of 44</a:t>
            </a:r>
            <a:endParaRPr lang="en-US" sz="900" dirty="0">
              <a:solidFill>
                <a:schemeClr val="tx1"/>
              </a:solidFill>
            </a:endParaRPr>
          </a:p>
        </p:txBody>
      </p:sp>
    </p:spTree>
    <p:extLst>
      <p:ext uri="{BB962C8B-B14F-4D97-AF65-F5344CB8AC3E}">
        <p14:creationId xmlns:p14="http://schemas.microsoft.com/office/powerpoint/2010/main" val="18155693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DISSEMINATION</a:t>
            </a:r>
            <a:endParaRPr lang="en-ZA" dirty="0"/>
          </a:p>
        </p:txBody>
      </p:sp>
      <p:sp>
        <p:nvSpPr>
          <p:cNvPr id="3" name="Content Placeholder 2"/>
          <p:cNvSpPr>
            <a:spLocks noGrp="1"/>
          </p:cNvSpPr>
          <p:nvPr>
            <p:ph idx="1"/>
          </p:nvPr>
        </p:nvSpPr>
        <p:spPr/>
        <p:txBody>
          <a:bodyPr>
            <a:normAutofit fontScale="77500" lnSpcReduction="20000"/>
          </a:bodyPr>
          <a:lstStyle/>
          <a:p>
            <a:r>
              <a:rPr lang="en-ZA" dirty="0" smtClean="0"/>
              <a:t>Hosted on the 14 July 2014</a:t>
            </a:r>
          </a:p>
          <a:p>
            <a:pPr lvl="1">
              <a:buFont typeface="Wingdings" panose="05000000000000000000" pitchFamily="2" charset="2"/>
              <a:buChar char="Ø"/>
            </a:pPr>
            <a:r>
              <a:rPr lang="en-ZA" dirty="0" smtClean="0"/>
              <a:t>Attended by over 200 delegates including:</a:t>
            </a:r>
          </a:p>
          <a:p>
            <a:pPr lvl="1">
              <a:buFont typeface="Wingdings" panose="05000000000000000000" pitchFamily="2" charset="2"/>
              <a:buChar char="Ø"/>
            </a:pPr>
            <a:r>
              <a:rPr lang="en-ZA" dirty="0" smtClean="0"/>
              <a:t>Business and Industry</a:t>
            </a:r>
          </a:p>
          <a:p>
            <a:pPr lvl="1">
              <a:buFont typeface="Wingdings" panose="05000000000000000000" pitchFamily="2" charset="2"/>
              <a:buChar char="Ø"/>
            </a:pPr>
            <a:r>
              <a:rPr lang="en-ZA" dirty="0" smtClean="0"/>
              <a:t>Six colleges</a:t>
            </a:r>
          </a:p>
          <a:p>
            <a:pPr lvl="1">
              <a:buFont typeface="Wingdings" panose="05000000000000000000" pitchFamily="2" charset="2"/>
              <a:buChar char="Ø"/>
            </a:pPr>
            <a:r>
              <a:rPr lang="en-ZA" dirty="0" smtClean="0"/>
              <a:t>Queen Mother – Royal </a:t>
            </a:r>
            <a:r>
              <a:rPr lang="en-ZA" dirty="0" err="1" smtClean="0"/>
              <a:t>Bafokeng</a:t>
            </a:r>
            <a:r>
              <a:rPr lang="en-ZA" dirty="0" smtClean="0"/>
              <a:t> Tribal Authority</a:t>
            </a:r>
          </a:p>
          <a:p>
            <a:pPr lvl="1">
              <a:buFont typeface="Wingdings" panose="05000000000000000000" pitchFamily="2" charset="2"/>
              <a:buChar char="Ø"/>
            </a:pPr>
            <a:r>
              <a:rPr lang="en-ZA" dirty="0" smtClean="0"/>
              <a:t>Participants: Lecturers and the Mechanics</a:t>
            </a:r>
          </a:p>
          <a:p>
            <a:pPr marL="0" indent="0">
              <a:buNone/>
            </a:pPr>
            <a:endParaRPr lang="en-ZA" dirty="0" smtClean="0"/>
          </a:p>
          <a:p>
            <a:r>
              <a:rPr lang="en-ZA" dirty="0" smtClean="0"/>
              <a:t>Purpose:</a:t>
            </a:r>
          </a:p>
          <a:p>
            <a:pPr lvl="1">
              <a:buFont typeface="Wingdings" panose="05000000000000000000" pitchFamily="2" charset="2"/>
              <a:buChar char="Ø"/>
            </a:pPr>
            <a:r>
              <a:rPr lang="en-ZA" dirty="0" smtClean="0"/>
              <a:t>Showcase activities the college is involved in.</a:t>
            </a:r>
          </a:p>
          <a:p>
            <a:pPr lvl="1">
              <a:buFont typeface="Wingdings" panose="05000000000000000000" pitchFamily="2" charset="2"/>
              <a:buChar char="Ø"/>
            </a:pPr>
            <a:r>
              <a:rPr lang="en-ZA" dirty="0" smtClean="0"/>
              <a:t>Give exposure to all stakeholders involved.</a:t>
            </a:r>
          </a:p>
          <a:p>
            <a:pPr lvl="1">
              <a:buFont typeface="Wingdings" panose="05000000000000000000" pitchFamily="2" charset="2"/>
              <a:buChar char="Ø"/>
            </a:pPr>
            <a:r>
              <a:rPr lang="en-ZA" dirty="0" smtClean="0"/>
              <a:t>Allow for join-in of other interested potential partners.</a:t>
            </a:r>
          </a:p>
          <a:p>
            <a:pPr lvl="1">
              <a:buFont typeface="Wingdings" panose="05000000000000000000" pitchFamily="2" charset="2"/>
              <a:buChar char="Ø"/>
            </a:pPr>
            <a:r>
              <a:rPr lang="en-ZA" dirty="0" smtClean="0"/>
              <a:t>Networking and discussion opportunity.</a:t>
            </a:r>
            <a:endParaRPr lang="en-ZA" dirty="0"/>
          </a:p>
        </p:txBody>
      </p:sp>
      <p:sp>
        <p:nvSpPr>
          <p:cNvPr id="4" name="Date Placeholder 3"/>
          <p:cNvSpPr>
            <a:spLocks noGrp="1"/>
          </p:cNvSpPr>
          <p:nvPr>
            <p:ph type="dt" sz="half" idx="10"/>
          </p:nvPr>
        </p:nvSpPr>
        <p:spPr/>
        <p:txBody>
          <a:bodyPr/>
          <a:lstStyle/>
          <a:p>
            <a:r>
              <a:rPr lang="en-US" smtClean="0"/>
              <a:t>2014-07-14</a:t>
            </a:r>
            <a:endParaRPr lang="en-US" dirty="0"/>
          </a:p>
        </p:txBody>
      </p:sp>
      <p:sp>
        <p:nvSpPr>
          <p:cNvPr id="5" name="Footer Placeholder 4"/>
          <p:cNvSpPr>
            <a:spLocks noGrp="1"/>
          </p:cNvSpPr>
          <p:nvPr>
            <p:ph type="ftr" sz="quarter" idx="11"/>
          </p:nvPr>
        </p:nvSpPr>
        <p:spPr/>
        <p:txBody>
          <a:bodyPr/>
          <a:lstStyle/>
          <a:p>
            <a:r>
              <a:rPr lang="en-US" dirty="0" smtClean="0"/>
              <a:t>ORBIT-1-British Council Presentation-MSM/</a:t>
            </a:r>
            <a:r>
              <a:rPr lang="en-US" dirty="0" err="1" smtClean="0"/>
              <a:t>msm</a:t>
            </a:r>
            <a:endParaRPr lang="en-US" dirty="0"/>
          </a:p>
        </p:txBody>
      </p:sp>
      <p:sp>
        <p:nvSpPr>
          <p:cNvPr id="6" name="Slide Number Placeholder 5"/>
          <p:cNvSpPr>
            <a:spLocks noGrp="1"/>
          </p:cNvSpPr>
          <p:nvPr>
            <p:ph type="sldNum" sz="quarter" idx="12"/>
          </p:nvPr>
        </p:nvSpPr>
        <p:spPr/>
        <p:txBody>
          <a:bodyPr/>
          <a:lstStyle/>
          <a:p>
            <a:fld id="{70E98DE3-B71D-40C4-BA70-4D7DDCCAE012}" type="slidenum">
              <a:rPr lang="en-US" smtClean="0"/>
              <a:pPr/>
              <a:t>39</a:t>
            </a:fld>
            <a:r>
              <a:rPr lang="en-US" smtClean="0"/>
              <a:t> of </a:t>
            </a:r>
            <a:endParaRPr lang="en-US" dirty="0"/>
          </a:p>
        </p:txBody>
      </p:sp>
    </p:spTree>
    <p:extLst>
      <p:ext uri="{BB962C8B-B14F-4D97-AF65-F5344CB8AC3E}">
        <p14:creationId xmlns:p14="http://schemas.microsoft.com/office/powerpoint/2010/main" val="925040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vert="horz" lIns="91440" tIns="45720" rIns="91440" bIns="45720" rtlCol="0" anchor="ctr">
            <a:noAutofit/>
          </a:bodyPr>
          <a:lstStyle/>
          <a:p>
            <a:r>
              <a:rPr lang="en-US" sz="4800" b="1" u="sng" dirty="0">
                <a:latin typeface="Aharoni" panose="02010803020104030203" pitchFamily="2" charset="-79"/>
                <a:cs typeface="Aharoni" panose="02010803020104030203" pitchFamily="2" charset="-79"/>
              </a:rPr>
              <a:t>HARROW-ORBIT</a:t>
            </a:r>
            <a:br>
              <a:rPr lang="en-US" sz="4800" b="1" u="sng" dirty="0">
                <a:latin typeface="Aharoni" panose="02010803020104030203" pitchFamily="2" charset="-79"/>
                <a:cs typeface="Aharoni" panose="02010803020104030203" pitchFamily="2" charset="-79"/>
              </a:rPr>
            </a:br>
            <a:r>
              <a:rPr lang="en-US" sz="4800" dirty="0">
                <a:latin typeface="Aharoni" panose="02010803020104030203" pitchFamily="2" charset="-79"/>
                <a:cs typeface="Aharoni" panose="02010803020104030203" pitchFamily="2" charset="-79"/>
              </a:rPr>
              <a:t>DELIVERABLES</a:t>
            </a:r>
          </a:p>
        </p:txBody>
      </p:sp>
      <p:sp>
        <p:nvSpPr>
          <p:cNvPr id="3" name="Content Placeholder 2"/>
          <p:cNvSpPr>
            <a:spLocks noGrp="1"/>
          </p:cNvSpPr>
          <p:nvPr>
            <p:ph idx="1"/>
          </p:nvPr>
        </p:nvSpPr>
        <p:spPr>
          <a:xfrm>
            <a:off x="152400" y="1981200"/>
            <a:ext cx="4267200" cy="1021675"/>
          </a:xfrm>
        </p:spPr>
        <p:txBody>
          <a:bodyPr>
            <a:normAutofit fontScale="92500" lnSpcReduction="10000"/>
          </a:bodyPr>
          <a:lstStyle/>
          <a:p>
            <a:r>
              <a:rPr lang="en-US" dirty="0" smtClean="0">
                <a:latin typeface="Arial" panose="020B0604020202020204" pitchFamily="34" charset="0"/>
                <a:cs typeface="Arial" panose="020B0604020202020204" pitchFamily="34" charset="0"/>
              </a:rPr>
              <a:t>Teacher Training</a:t>
            </a:r>
          </a:p>
          <a:p>
            <a:r>
              <a:rPr lang="en-US" dirty="0" smtClean="0">
                <a:latin typeface="Arial" panose="020B0604020202020204" pitchFamily="34" charset="0"/>
                <a:cs typeface="Arial" panose="020B0604020202020204" pitchFamily="34" charset="0"/>
              </a:rPr>
              <a:t>Soft Skills</a:t>
            </a:r>
            <a:endParaRPr lang="en-US" dirty="0">
              <a:latin typeface="Arial" panose="020B0604020202020204" pitchFamily="34" charset="0"/>
              <a:cs typeface="Arial" panose="020B0604020202020204" pitchFamily="34" charset="0"/>
            </a:endParaRPr>
          </a:p>
        </p:txBody>
      </p:sp>
      <p:pic>
        <p:nvPicPr>
          <p:cNvPr id="3074" name="Picture 2" descr="C:\Users\rmanuel\Pictures\partner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057400"/>
            <a:ext cx="4191000" cy="3550325"/>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a:spLocks noGrp="1"/>
          </p:cNvSpPr>
          <p:nvPr>
            <p:ph type="dt" sz="half" idx="4294967295"/>
          </p:nvPr>
        </p:nvSpPr>
        <p:spPr>
          <a:xfrm>
            <a:off x="457200" y="6356351"/>
            <a:ext cx="3429000" cy="34924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900" dirty="0" smtClean="0">
                <a:solidFill>
                  <a:schemeClr val="tx1"/>
                </a:solidFill>
              </a:rPr>
              <a:t>ORBIT-1-British Council Presentation-MSM/</a:t>
            </a:r>
            <a:r>
              <a:rPr lang="en-US" sz="900" dirty="0" err="1" smtClean="0">
                <a:solidFill>
                  <a:schemeClr val="tx1"/>
                </a:solidFill>
              </a:rPr>
              <a:t>msm</a:t>
            </a:r>
            <a:endParaRPr lang="en-US" sz="900" dirty="0">
              <a:solidFill>
                <a:schemeClr val="tx1"/>
              </a:solidFill>
            </a:endParaRPr>
          </a:p>
        </p:txBody>
      </p:sp>
      <p:sp>
        <p:nvSpPr>
          <p:cNvPr id="9" name="Footer Placeholder 4"/>
          <p:cNvSpPr>
            <a:spLocks noGrp="1"/>
          </p:cNvSpPr>
          <p:nvPr>
            <p:ph type="ftr" sz="quarter" idx="4294967295"/>
          </p:nvPr>
        </p:nvSpPr>
        <p:spPr>
          <a:xfrm>
            <a:off x="4114800" y="6356351"/>
            <a:ext cx="1905000" cy="349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900" dirty="0" smtClean="0">
                <a:solidFill>
                  <a:schemeClr val="tx1"/>
                </a:solidFill>
              </a:rPr>
              <a:t>2014-07-14</a:t>
            </a:r>
            <a:endParaRPr lang="en-US" sz="900" dirty="0">
              <a:solidFill>
                <a:schemeClr val="tx1"/>
              </a:solidFill>
            </a:endParaRPr>
          </a:p>
        </p:txBody>
      </p:sp>
      <p:sp>
        <p:nvSpPr>
          <p:cNvPr id="10"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900" dirty="0" smtClean="0">
                <a:solidFill>
                  <a:schemeClr val="tx1"/>
                </a:solidFill>
              </a:rPr>
              <a:t> Page </a:t>
            </a:r>
            <a:fld id="{70E98DE3-B71D-40C4-BA70-4D7DDCCAE012}" type="slidenum">
              <a:rPr lang="en-US" sz="900" smtClean="0">
                <a:solidFill>
                  <a:schemeClr val="tx1"/>
                </a:solidFill>
              </a:rPr>
              <a:pPr/>
              <a:t>4</a:t>
            </a:fld>
            <a:r>
              <a:rPr lang="en-US" sz="900" dirty="0" smtClean="0">
                <a:solidFill>
                  <a:schemeClr val="tx1"/>
                </a:solidFill>
              </a:rPr>
              <a:t> of 44</a:t>
            </a:r>
            <a:endParaRPr lang="en-US" sz="900" dirty="0">
              <a:solidFill>
                <a:schemeClr val="tx1"/>
              </a:solidFill>
            </a:endParaRPr>
          </a:p>
        </p:txBody>
      </p:sp>
      <p:pic>
        <p:nvPicPr>
          <p:cNvPr id="4098" name="Picture 2" descr="C:\Users\mmaja\AppData\Local\Microsoft\Windows\Temporary Internet Files\Content.Outlook\CMU1DVJM\IMG-20140528-00260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39268"/>
            <a:ext cx="4495800" cy="316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6624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3" name="Content Placeholder 2"/>
          <p:cNvSpPr>
            <a:spLocks noGrp="1"/>
          </p:cNvSpPr>
          <p:nvPr>
            <p:ph idx="1"/>
          </p:nvPr>
        </p:nvSpPr>
        <p:spPr>
          <a:xfrm>
            <a:off x="457200" y="1600200"/>
            <a:ext cx="8229600" cy="4038600"/>
          </a:xfrm>
        </p:spPr>
        <p:txBody>
          <a:bodyPr>
            <a:noAutofit/>
          </a:bodyPr>
          <a:lstStyle/>
          <a:p>
            <a:pPr marL="0" indent="0" algn="just">
              <a:buNone/>
            </a:pPr>
            <a:r>
              <a:rPr lang="en-US" sz="2000" dirty="0" smtClean="0">
                <a:solidFill>
                  <a:srgbClr val="FF0000"/>
                </a:solidFill>
                <a:latin typeface="Arial" panose="020B0604020202020204" pitchFamily="34" charset="0"/>
                <a:cs typeface="Arial" panose="020B0604020202020204" pitchFamily="34" charset="0"/>
              </a:rPr>
              <a:t>Through this project we were and will be able to:</a:t>
            </a:r>
          </a:p>
          <a:p>
            <a:pPr algn="just">
              <a:buFont typeface="Wingdings" pitchFamily="2" charset="2"/>
              <a:buChar char="Ø"/>
            </a:pPr>
            <a:r>
              <a:rPr lang="en-US" sz="2000" dirty="0">
                <a:solidFill>
                  <a:schemeClr val="tx2">
                    <a:lumMod val="75000"/>
                  </a:schemeClr>
                </a:solidFill>
                <a:latin typeface="Arial" panose="020B0604020202020204" pitchFamily="34" charset="0"/>
                <a:cs typeface="Arial" panose="020B0604020202020204" pitchFamily="34" charset="0"/>
              </a:rPr>
              <a:t>P</a:t>
            </a:r>
            <a:r>
              <a:rPr lang="en-US" sz="2000" dirty="0" smtClean="0">
                <a:solidFill>
                  <a:schemeClr val="tx2">
                    <a:lumMod val="75000"/>
                  </a:schemeClr>
                </a:solidFill>
                <a:latin typeface="Arial" panose="020B0604020202020204" pitchFamily="34" charset="0"/>
                <a:cs typeface="Arial" panose="020B0604020202020204" pitchFamily="34" charset="0"/>
              </a:rPr>
              <a:t>lay a critical role in producing students that will fit into the global world</a:t>
            </a:r>
          </a:p>
          <a:p>
            <a:pPr algn="just">
              <a:buFont typeface="Wingdings" pitchFamily="2" charset="2"/>
              <a:buChar char="Ø"/>
            </a:pPr>
            <a:r>
              <a:rPr lang="en-US" sz="2000" dirty="0">
                <a:solidFill>
                  <a:schemeClr val="tx2">
                    <a:lumMod val="75000"/>
                  </a:schemeClr>
                </a:solidFill>
                <a:latin typeface="Arial" panose="020B0604020202020204" pitchFamily="34" charset="0"/>
                <a:cs typeface="Arial" panose="020B0604020202020204" pitchFamily="34" charset="0"/>
              </a:rPr>
              <a:t>S</a:t>
            </a:r>
            <a:r>
              <a:rPr lang="en-US" sz="2000" dirty="0" smtClean="0">
                <a:solidFill>
                  <a:schemeClr val="tx2">
                    <a:lumMod val="75000"/>
                  </a:schemeClr>
                </a:solidFill>
                <a:latin typeface="Arial" panose="020B0604020202020204" pitchFamily="34" charset="0"/>
                <a:cs typeface="Arial" panose="020B0604020202020204" pitchFamily="34" charset="0"/>
              </a:rPr>
              <a:t>hare best practices also at an international level.</a:t>
            </a:r>
          </a:p>
          <a:p>
            <a:pPr marL="0" indent="0" algn="just">
              <a:buNone/>
            </a:pPr>
            <a:endParaRPr lang="en-US" sz="2000" dirty="0" smtClean="0">
              <a:solidFill>
                <a:srgbClr val="FF0000"/>
              </a:solidFill>
              <a:latin typeface="Arial" panose="020B0604020202020204" pitchFamily="34" charset="0"/>
              <a:cs typeface="Arial" panose="020B0604020202020204" pitchFamily="34" charset="0"/>
            </a:endParaRPr>
          </a:p>
          <a:p>
            <a:pPr marL="0" indent="0" algn="just">
              <a:buNone/>
            </a:pPr>
            <a:r>
              <a:rPr lang="en-US" sz="2000" dirty="0">
                <a:solidFill>
                  <a:srgbClr val="FF0000"/>
                </a:solidFill>
                <a:latin typeface="Arial" panose="020B0604020202020204" pitchFamily="34" charset="0"/>
                <a:cs typeface="Arial" panose="020B0604020202020204" pitchFamily="34" charset="0"/>
              </a:rPr>
              <a:t>M</a:t>
            </a:r>
            <a:r>
              <a:rPr lang="en-US" sz="2000" dirty="0" smtClean="0">
                <a:solidFill>
                  <a:srgbClr val="FF0000"/>
                </a:solidFill>
                <a:latin typeface="Arial" panose="020B0604020202020204" pitchFamily="34" charset="0"/>
                <a:cs typeface="Arial" panose="020B0604020202020204" pitchFamily="34" charset="0"/>
              </a:rPr>
              <a:t>yself as the Academic Manager and the </a:t>
            </a:r>
            <a:r>
              <a:rPr lang="en-US" sz="2000" dirty="0">
                <a:solidFill>
                  <a:srgbClr val="FF0000"/>
                </a:solidFill>
                <a:latin typeface="Arial" panose="020B0604020202020204" pitchFamily="34" charset="0"/>
                <a:cs typeface="Arial" panose="020B0604020202020204" pitchFamily="34" charset="0"/>
              </a:rPr>
              <a:t>P</a:t>
            </a:r>
            <a:r>
              <a:rPr lang="en-US" sz="2000" dirty="0" smtClean="0">
                <a:solidFill>
                  <a:srgbClr val="FF0000"/>
                </a:solidFill>
                <a:latin typeface="Arial" panose="020B0604020202020204" pitchFamily="34" charset="0"/>
                <a:cs typeface="Arial" panose="020B0604020202020204" pitchFamily="34" charset="0"/>
              </a:rPr>
              <a:t>roject </a:t>
            </a:r>
            <a:r>
              <a:rPr lang="en-US" sz="2000" dirty="0">
                <a:solidFill>
                  <a:srgbClr val="FF0000"/>
                </a:solidFill>
                <a:latin typeface="Arial" panose="020B0604020202020204" pitchFamily="34" charset="0"/>
                <a:cs typeface="Arial" panose="020B0604020202020204" pitchFamily="34" charset="0"/>
              </a:rPr>
              <a:t>T</a:t>
            </a:r>
            <a:r>
              <a:rPr lang="en-US" sz="2000" dirty="0" smtClean="0">
                <a:solidFill>
                  <a:srgbClr val="FF0000"/>
                </a:solidFill>
                <a:latin typeface="Arial" panose="020B0604020202020204" pitchFamily="34" charset="0"/>
                <a:cs typeface="Arial" panose="020B0604020202020204" pitchFamily="34" charset="0"/>
              </a:rPr>
              <a:t>eam experienced enhanced teaching and learning by: </a:t>
            </a:r>
          </a:p>
          <a:p>
            <a:pPr algn="just">
              <a:buFont typeface="Wingdings" pitchFamily="2" charset="2"/>
              <a:buChar char="Ø"/>
            </a:pPr>
            <a:r>
              <a:rPr lang="en-US" sz="2000" dirty="0" smtClean="0">
                <a:solidFill>
                  <a:schemeClr val="tx2">
                    <a:lumMod val="75000"/>
                  </a:schemeClr>
                </a:solidFill>
                <a:latin typeface="Arial" panose="020B0604020202020204" pitchFamily="34" charset="0"/>
                <a:cs typeface="Arial" panose="020B0604020202020204" pitchFamily="34" charset="0"/>
              </a:rPr>
              <a:t>Building confidence in staff and thus improved students attendance</a:t>
            </a:r>
          </a:p>
          <a:p>
            <a:pPr algn="just">
              <a:buFont typeface="Wingdings" pitchFamily="2" charset="2"/>
              <a:buChar char="Ø"/>
            </a:pPr>
            <a:r>
              <a:rPr lang="en-US" sz="2000" dirty="0" smtClean="0">
                <a:solidFill>
                  <a:schemeClr val="tx2">
                    <a:lumMod val="75000"/>
                  </a:schemeClr>
                </a:solidFill>
                <a:latin typeface="Arial" panose="020B0604020202020204" pitchFamily="34" charset="0"/>
                <a:cs typeface="Arial" panose="020B0604020202020204" pitchFamily="34" charset="0"/>
              </a:rPr>
              <a:t>Developing a sense of ownership of the teaching and learning process in lecturers</a:t>
            </a:r>
          </a:p>
          <a:p>
            <a:pPr algn="just">
              <a:buFont typeface="Wingdings" pitchFamily="2" charset="2"/>
              <a:buChar char="Ø"/>
            </a:pPr>
            <a:r>
              <a:rPr lang="en-US" sz="2000" dirty="0" smtClean="0">
                <a:solidFill>
                  <a:schemeClr val="tx2">
                    <a:lumMod val="75000"/>
                  </a:schemeClr>
                </a:solidFill>
                <a:latin typeface="Arial" panose="020B0604020202020204" pitchFamily="34" charset="0"/>
                <a:cs typeface="Arial" panose="020B0604020202020204" pitchFamily="34" charset="0"/>
              </a:rPr>
              <a:t>Sparking a passion for the work done by lecturers which contributed to improved learner performance</a:t>
            </a:r>
          </a:p>
          <a:p>
            <a:pPr marL="0" indent="0" algn="just">
              <a:buNone/>
            </a:pPr>
            <a:endParaRPr lang="en-US" sz="2000" dirty="0" smtClean="0">
              <a:solidFill>
                <a:srgbClr val="FF0000"/>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smtClean="0"/>
              <a:t>2014-07-14</a:t>
            </a:r>
            <a:endParaRPr lang="en-US" dirty="0"/>
          </a:p>
        </p:txBody>
      </p:sp>
      <p:sp>
        <p:nvSpPr>
          <p:cNvPr id="5" name="Footer Placeholder 4"/>
          <p:cNvSpPr>
            <a:spLocks noGrp="1"/>
          </p:cNvSpPr>
          <p:nvPr>
            <p:ph type="ftr" sz="quarter" idx="11"/>
          </p:nvPr>
        </p:nvSpPr>
        <p:spPr/>
        <p:txBody>
          <a:bodyPr/>
          <a:lstStyle/>
          <a:p>
            <a:r>
              <a:rPr lang="en-US" smtClean="0"/>
              <a:t>ORBIT-1-British Council Presentation-MSM/msm</a:t>
            </a:r>
            <a:endParaRPr lang="en-US" dirty="0"/>
          </a:p>
        </p:txBody>
      </p:sp>
      <p:sp>
        <p:nvSpPr>
          <p:cNvPr id="6" name="Slide Number Placeholder 5"/>
          <p:cNvSpPr>
            <a:spLocks noGrp="1"/>
          </p:cNvSpPr>
          <p:nvPr>
            <p:ph type="sldNum" sz="quarter" idx="12"/>
          </p:nvPr>
        </p:nvSpPr>
        <p:spPr/>
        <p:txBody>
          <a:bodyPr/>
          <a:lstStyle/>
          <a:p>
            <a:r>
              <a:rPr lang="en-US" dirty="0" smtClean="0"/>
              <a:t>Page </a:t>
            </a:r>
            <a:fld id="{70E98DE3-B71D-40C4-BA70-4D7DDCCAE012}" type="slidenum">
              <a:rPr lang="en-US" smtClean="0"/>
              <a:pPr/>
              <a:t>40</a:t>
            </a:fld>
            <a:r>
              <a:rPr lang="en-US" dirty="0" smtClean="0"/>
              <a:t> of 44</a:t>
            </a:r>
            <a:endParaRPr lang="en-US" dirty="0"/>
          </a:p>
        </p:txBody>
      </p:sp>
    </p:spTree>
    <p:extLst>
      <p:ext uri="{BB962C8B-B14F-4D97-AF65-F5344CB8AC3E}">
        <p14:creationId xmlns:p14="http://schemas.microsoft.com/office/powerpoint/2010/main" val="36909173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normAutofit fontScale="70000" lnSpcReduction="20000"/>
          </a:bodyPr>
          <a:lstStyle/>
          <a:p>
            <a:pPr marL="0" indent="0" algn="just">
              <a:buNone/>
            </a:pPr>
            <a:r>
              <a:rPr lang="en-US" dirty="0">
                <a:solidFill>
                  <a:srgbClr val="FF0000"/>
                </a:solidFill>
                <a:latin typeface="Arial" panose="020B0604020202020204" pitchFamily="34" charset="0"/>
                <a:cs typeface="Arial" panose="020B0604020202020204" pitchFamily="34" charset="0"/>
              </a:rPr>
              <a:t>Individual growth due to this project. </a:t>
            </a:r>
          </a:p>
          <a:p>
            <a:pPr algn="just">
              <a:buFont typeface="Wingdings" pitchFamily="2" charset="2"/>
              <a:buChar char="Ø"/>
            </a:pPr>
            <a:r>
              <a:rPr lang="en-US" dirty="0">
                <a:solidFill>
                  <a:schemeClr val="tx2">
                    <a:lumMod val="75000"/>
                  </a:schemeClr>
                </a:solidFill>
                <a:latin typeface="Arial" panose="020B0604020202020204" pitchFamily="34" charset="0"/>
                <a:cs typeface="Arial" panose="020B0604020202020204" pitchFamily="34" charset="0"/>
              </a:rPr>
              <a:t>Has helped </a:t>
            </a:r>
            <a:r>
              <a:rPr lang="en-US" dirty="0" smtClean="0">
                <a:solidFill>
                  <a:schemeClr val="tx2">
                    <a:lumMod val="75000"/>
                  </a:schemeClr>
                </a:solidFill>
                <a:latin typeface="Arial" panose="020B0604020202020204" pitchFamily="34" charset="0"/>
                <a:cs typeface="Arial" panose="020B0604020202020204" pitchFamily="34" charset="0"/>
              </a:rPr>
              <a:t>expand understanding; </a:t>
            </a:r>
            <a:r>
              <a:rPr lang="en-US" dirty="0">
                <a:solidFill>
                  <a:schemeClr val="tx2">
                    <a:lumMod val="75000"/>
                  </a:schemeClr>
                </a:solidFill>
                <a:latin typeface="Arial" panose="020B0604020202020204" pitchFamily="34" charset="0"/>
                <a:cs typeface="Arial" panose="020B0604020202020204" pitchFamily="34" charset="0"/>
              </a:rPr>
              <a:t>from NC(V) &amp; Report 191 and suddenly to Occupational </a:t>
            </a:r>
            <a:r>
              <a:rPr lang="en-US" dirty="0" err="1">
                <a:solidFill>
                  <a:schemeClr val="tx2">
                    <a:lumMod val="75000"/>
                  </a:schemeClr>
                </a:solidFill>
                <a:latin typeface="Arial" panose="020B0604020202020204" pitchFamily="34" charset="0"/>
                <a:cs typeface="Arial" panose="020B0604020202020204" pitchFamily="34" charset="0"/>
              </a:rPr>
              <a:t>programmes</a:t>
            </a:r>
            <a:endParaRPr lang="en-US" dirty="0">
              <a:solidFill>
                <a:schemeClr val="tx2">
                  <a:lumMod val="75000"/>
                </a:schemeClr>
              </a:solidFill>
              <a:latin typeface="Arial" panose="020B0604020202020204" pitchFamily="34" charset="0"/>
              <a:cs typeface="Arial" panose="020B0604020202020204" pitchFamily="34" charset="0"/>
            </a:endParaRPr>
          </a:p>
          <a:p>
            <a:pPr algn="just">
              <a:buFont typeface="Wingdings" pitchFamily="2" charset="2"/>
              <a:buChar char="Ø"/>
            </a:pPr>
            <a:r>
              <a:rPr lang="en-US" dirty="0">
                <a:solidFill>
                  <a:schemeClr val="tx2">
                    <a:lumMod val="75000"/>
                  </a:schemeClr>
                </a:solidFill>
                <a:latin typeface="Arial" panose="020B0604020202020204" pitchFamily="34" charset="0"/>
                <a:cs typeface="Arial" panose="020B0604020202020204" pitchFamily="34" charset="0"/>
              </a:rPr>
              <a:t>Has given  greater understanding of the challenges experienced by lecturers, therefore allowing for informed intervention</a:t>
            </a:r>
          </a:p>
          <a:p>
            <a:pPr algn="just">
              <a:buFont typeface="Wingdings" pitchFamily="2" charset="2"/>
              <a:buChar char="Ø"/>
            </a:pPr>
            <a:r>
              <a:rPr lang="en-US" dirty="0">
                <a:solidFill>
                  <a:schemeClr val="tx2">
                    <a:lumMod val="75000"/>
                  </a:schemeClr>
                </a:solidFill>
                <a:latin typeface="Arial" panose="020B0604020202020204" pitchFamily="34" charset="0"/>
                <a:cs typeface="Arial" panose="020B0604020202020204" pitchFamily="34" charset="0"/>
              </a:rPr>
              <a:t>Ensured growth of all staff involved in different functions; lecturers as students and HODs who were conducting the </a:t>
            </a:r>
            <a:r>
              <a:rPr lang="en-US" dirty="0" smtClean="0">
                <a:solidFill>
                  <a:schemeClr val="tx2">
                    <a:lumMod val="75000"/>
                  </a:schemeClr>
                </a:solidFill>
                <a:latin typeface="Arial" panose="020B0604020202020204" pitchFamily="34" charset="0"/>
                <a:cs typeface="Arial" panose="020B0604020202020204" pitchFamily="34" charset="0"/>
              </a:rPr>
              <a:t>training</a:t>
            </a:r>
          </a:p>
          <a:p>
            <a:pPr marL="0" indent="0" algn="just">
              <a:buNone/>
            </a:pPr>
            <a:endParaRPr lang="en-US" dirty="0">
              <a:solidFill>
                <a:srgbClr val="FF0000"/>
              </a:solidFill>
              <a:latin typeface="Arial" panose="020B0604020202020204" pitchFamily="34" charset="0"/>
              <a:cs typeface="Arial" panose="020B0604020202020204" pitchFamily="34" charset="0"/>
            </a:endParaRPr>
          </a:p>
          <a:p>
            <a:pPr marL="0" indent="0" algn="just">
              <a:buNone/>
            </a:pPr>
            <a:r>
              <a:rPr lang="en-US" dirty="0">
                <a:solidFill>
                  <a:srgbClr val="FF0000"/>
                </a:solidFill>
                <a:latin typeface="Arial" panose="020B0604020202020204" pitchFamily="34" charset="0"/>
                <a:cs typeface="Arial" panose="020B0604020202020204" pitchFamily="34" charset="0"/>
              </a:rPr>
              <a:t>Where to now?</a:t>
            </a:r>
          </a:p>
          <a:p>
            <a:pPr algn="just">
              <a:buFont typeface="Wingdings" pitchFamily="2" charset="2"/>
              <a:buChar char="Ø"/>
            </a:pPr>
            <a:r>
              <a:rPr lang="en-US" dirty="0">
                <a:solidFill>
                  <a:schemeClr val="tx2">
                    <a:lumMod val="75000"/>
                  </a:schemeClr>
                </a:solidFill>
                <a:latin typeface="Arial" panose="020B0604020202020204" pitchFamily="34" charset="0"/>
                <a:cs typeface="Arial" panose="020B0604020202020204" pitchFamily="34" charset="0"/>
              </a:rPr>
              <a:t>Need to expand co-operation among colleges in SA to ensure that all colleges grow and benefit from the lessons learnt.</a:t>
            </a:r>
            <a:endParaRPr lang="en-US" dirty="0">
              <a:solidFill>
                <a:srgbClr val="FF0000"/>
              </a:solidFill>
              <a:latin typeface="Arial" panose="020B0604020202020204" pitchFamily="34" charset="0"/>
              <a:cs typeface="Arial" panose="020B0604020202020204" pitchFamily="34" charset="0"/>
            </a:endParaRPr>
          </a:p>
          <a:p>
            <a:endParaRPr lang="en-US" dirty="0"/>
          </a:p>
        </p:txBody>
      </p:sp>
      <p:sp>
        <p:nvSpPr>
          <p:cNvPr id="4" name="Date Placeholder 3"/>
          <p:cNvSpPr>
            <a:spLocks noGrp="1"/>
          </p:cNvSpPr>
          <p:nvPr>
            <p:ph type="dt" sz="half" idx="10"/>
          </p:nvPr>
        </p:nvSpPr>
        <p:spPr/>
        <p:txBody>
          <a:bodyPr/>
          <a:lstStyle/>
          <a:p>
            <a:r>
              <a:rPr lang="en-US" smtClean="0"/>
              <a:t>2014-07-14</a:t>
            </a:r>
            <a:endParaRPr lang="en-US" dirty="0"/>
          </a:p>
        </p:txBody>
      </p:sp>
      <p:sp>
        <p:nvSpPr>
          <p:cNvPr id="5" name="Footer Placeholder 4"/>
          <p:cNvSpPr>
            <a:spLocks noGrp="1"/>
          </p:cNvSpPr>
          <p:nvPr>
            <p:ph type="ftr" sz="quarter" idx="11"/>
          </p:nvPr>
        </p:nvSpPr>
        <p:spPr/>
        <p:txBody>
          <a:bodyPr/>
          <a:lstStyle/>
          <a:p>
            <a:r>
              <a:rPr lang="en-US" smtClean="0"/>
              <a:t>ORBIT-1-British Council Presentation-MSM/msm</a:t>
            </a:r>
            <a:endParaRPr lang="en-US" dirty="0"/>
          </a:p>
        </p:txBody>
      </p:sp>
      <p:sp>
        <p:nvSpPr>
          <p:cNvPr id="6" name="Slide Number Placeholder 5"/>
          <p:cNvSpPr>
            <a:spLocks noGrp="1"/>
          </p:cNvSpPr>
          <p:nvPr>
            <p:ph type="sldNum" sz="quarter" idx="12"/>
          </p:nvPr>
        </p:nvSpPr>
        <p:spPr/>
        <p:txBody>
          <a:bodyPr/>
          <a:lstStyle/>
          <a:p>
            <a:r>
              <a:rPr lang="en-US" dirty="0" smtClean="0"/>
              <a:t>Page </a:t>
            </a:r>
            <a:fld id="{70E98DE3-B71D-40C4-BA70-4D7DDCCAE012}" type="slidenum">
              <a:rPr lang="en-US" smtClean="0"/>
              <a:pPr/>
              <a:t>41</a:t>
            </a:fld>
            <a:r>
              <a:rPr lang="en-US" dirty="0" smtClean="0"/>
              <a:t> of 44</a:t>
            </a:r>
            <a:endParaRPr lang="en-US" dirty="0"/>
          </a:p>
        </p:txBody>
      </p:sp>
      <p:sp>
        <p:nvSpPr>
          <p:cNvPr id="7" name="Title 1"/>
          <p:cNvSpPr>
            <a:spLocks noGrp="1"/>
          </p:cNvSpPr>
          <p:nvPr>
            <p:ph type="title"/>
          </p:nvPr>
        </p:nvSpPr>
        <p:spPr/>
        <p:txBody>
          <a:bodyPr/>
          <a:lstStyle/>
          <a:p>
            <a:r>
              <a:rPr lang="en-US" b="1" dirty="0" smtClean="0"/>
              <a:t>Conclusion</a:t>
            </a:r>
            <a:endParaRPr lang="en-US" b="1" dirty="0"/>
          </a:p>
        </p:txBody>
      </p:sp>
    </p:spTree>
    <p:extLst>
      <p:ext uri="{BB962C8B-B14F-4D97-AF65-F5344CB8AC3E}">
        <p14:creationId xmlns:p14="http://schemas.microsoft.com/office/powerpoint/2010/main" val="34713926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3" name="Content Placeholder 2"/>
          <p:cNvSpPr>
            <a:spLocks noGrp="1"/>
          </p:cNvSpPr>
          <p:nvPr>
            <p:ph idx="1"/>
          </p:nvPr>
        </p:nvSpPr>
        <p:spPr/>
        <p:txBody>
          <a:bodyPr>
            <a:noAutofit/>
          </a:bodyPr>
          <a:lstStyle/>
          <a:p>
            <a:pPr marL="0" indent="0" algn="just">
              <a:lnSpc>
                <a:spcPct val="120000"/>
              </a:lnSpc>
              <a:buNone/>
            </a:pPr>
            <a:r>
              <a:rPr lang="en-ZA" altLang="en-US" sz="1600" dirty="0" smtClean="0">
                <a:latin typeface="Arial" panose="020B0604020202020204" pitchFamily="34" charset="0"/>
                <a:cs typeface="Arial" panose="020B0604020202020204" pitchFamily="34" charset="0"/>
              </a:rPr>
              <a:t>Due to the unique situation in South Africa with our own dynamics, one can not blindly apply everything that works in another country in our own country.</a:t>
            </a:r>
          </a:p>
          <a:p>
            <a:pPr marL="0" indent="0" algn="just">
              <a:lnSpc>
                <a:spcPct val="120000"/>
              </a:lnSpc>
              <a:buNone/>
            </a:pPr>
            <a:endParaRPr lang="en-ZA" altLang="en-US" sz="1600" dirty="0" smtClean="0">
              <a:latin typeface="Arial" panose="020B0604020202020204" pitchFamily="34" charset="0"/>
              <a:cs typeface="Arial" panose="020B0604020202020204" pitchFamily="34" charset="0"/>
            </a:endParaRPr>
          </a:p>
          <a:p>
            <a:pPr marL="0" indent="0" algn="just">
              <a:lnSpc>
                <a:spcPct val="120000"/>
              </a:lnSpc>
              <a:buNone/>
            </a:pPr>
            <a:r>
              <a:rPr lang="en-ZA" altLang="en-US" sz="1600" dirty="0" smtClean="0">
                <a:latin typeface="Arial" panose="020B0604020202020204" pitchFamily="34" charset="0"/>
                <a:cs typeface="Arial" panose="020B0604020202020204" pitchFamily="34" charset="0"/>
              </a:rPr>
              <a:t>However, this partnership with the UK Colleges yet again affirmed that it is necessary to expand your horizons and to learn from Best Practice. You cannot be complacent but have to be open to learning and be prepared to change</a:t>
            </a:r>
          </a:p>
          <a:p>
            <a:pPr marL="0" indent="0" algn="just">
              <a:lnSpc>
                <a:spcPct val="120000"/>
              </a:lnSpc>
              <a:buNone/>
            </a:pPr>
            <a:endParaRPr lang="en-ZA" altLang="en-US" sz="800" dirty="0" smtClean="0">
              <a:latin typeface="Arial" panose="020B0604020202020204" pitchFamily="34" charset="0"/>
              <a:cs typeface="Arial" panose="020B0604020202020204" pitchFamily="34" charset="0"/>
            </a:endParaRPr>
          </a:p>
          <a:p>
            <a:pPr marL="0" indent="0" algn="just">
              <a:lnSpc>
                <a:spcPct val="120000"/>
              </a:lnSpc>
              <a:buNone/>
            </a:pPr>
            <a:r>
              <a:rPr lang="en-ZA" altLang="en-US" sz="1600" b="1" i="1" dirty="0" smtClean="0">
                <a:latin typeface="Arial" panose="020B0604020202020204" pitchFamily="34" charset="0"/>
                <a:cs typeface="Arial" panose="020B0604020202020204" pitchFamily="34" charset="0"/>
              </a:rPr>
              <a:t>John F Kennedy once said:  Leadership and learning are indispensable to each other!</a:t>
            </a:r>
            <a:r>
              <a:rPr lang="en-ZA" altLang="en-US" sz="1600" dirty="0" smtClean="0">
                <a:latin typeface="Arial" panose="020B0604020202020204" pitchFamily="34" charset="0"/>
                <a:cs typeface="Arial" panose="020B0604020202020204" pitchFamily="34" charset="0"/>
              </a:rPr>
              <a:t>  This project definitely inspired me as a leader and motivated me once again to fulfil my role as strategic leader to pursue  the vision, mission and goals of ORBIT College!</a:t>
            </a:r>
          </a:p>
          <a:p>
            <a:pPr marL="0" indent="0" algn="just">
              <a:lnSpc>
                <a:spcPct val="120000"/>
              </a:lnSpc>
              <a:buNone/>
            </a:pPr>
            <a:endParaRPr lang="en-US" altLang="en-US" sz="800" dirty="0" smtClean="0">
              <a:latin typeface="Arial" panose="020B0604020202020204" pitchFamily="34" charset="0"/>
              <a:cs typeface="Arial" panose="020B0604020202020204" pitchFamily="34" charset="0"/>
            </a:endParaRPr>
          </a:p>
          <a:p>
            <a:pPr marL="0" indent="0" algn="just">
              <a:lnSpc>
                <a:spcPct val="120000"/>
              </a:lnSpc>
              <a:buNone/>
            </a:pPr>
            <a:r>
              <a:rPr lang="en-US" altLang="en-US" sz="1600" dirty="0" smtClean="0">
                <a:latin typeface="Arial" panose="020B0604020202020204" pitchFamily="34" charset="0"/>
                <a:cs typeface="Arial" panose="020B0604020202020204" pitchFamily="34" charset="0"/>
              </a:rPr>
              <a:t>I am therefore committed to ensure that our learning in the UK results in value added leadership and academic excellence in ORBIT College, the South African TVET sector and more specifically in the North West Province and </a:t>
            </a:r>
            <a:r>
              <a:rPr lang="en-US" altLang="en-US" sz="1600" b="1" dirty="0" smtClean="0">
                <a:latin typeface="Arial" panose="020B0604020202020204" pitchFamily="34" charset="0"/>
                <a:cs typeface="Arial" panose="020B0604020202020204" pitchFamily="34" charset="0"/>
              </a:rPr>
              <a:t>therefore invite all stakeholders to engage with us in pursuit of quality teaching and learning.</a:t>
            </a:r>
          </a:p>
          <a:p>
            <a:pPr marL="0" indent="0">
              <a:buNone/>
            </a:pPr>
            <a:endParaRPr lang="en-US" sz="1500" dirty="0" smtClean="0">
              <a:latin typeface="Arial" panose="020B0604020202020204" pitchFamily="34" charset="0"/>
              <a:cs typeface="Arial" panose="020B0604020202020204" pitchFamily="34" charset="0"/>
            </a:endParaRPr>
          </a:p>
          <a:p>
            <a:pPr marL="0" indent="0">
              <a:buNone/>
            </a:pPr>
            <a:endParaRPr lang="en-US" sz="15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smtClean="0"/>
              <a:t>2014-07-14</a:t>
            </a:r>
            <a:endParaRPr lang="en-US" dirty="0"/>
          </a:p>
        </p:txBody>
      </p:sp>
      <p:sp>
        <p:nvSpPr>
          <p:cNvPr id="5" name="Footer Placeholder 4"/>
          <p:cNvSpPr>
            <a:spLocks noGrp="1"/>
          </p:cNvSpPr>
          <p:nvPr>
            <p:ph type="ftr" sz="quarter" idx="11"/>
          </p:nvPr>
        </p:nvSpPr>
        <p:spPr/>
        <p:txBody>
          <a:bodyPr/>
          <a:lstStyle/>
          <a:p>
            <a:r>
              <a:rPr lang="en-US" smtClean="0"/>
              <a:t>ORBIT-1-British Council Presentation-MSM/msm</a:t>
            </a:r>
            <a:endParaRPr lang="en-US" dirty="0"/>
          </a:p>
        </p:txBody>
      </p:sp>
      <p:sp>
        <p:nvSpPr>
          <p:cNvPr id="6" name="Slide Number Placeholder 5"/>
          <p:cNvSpPr>
            <a:spLocks noGrp="1"/>
          </p:cNvSpPr>
          <p:nvPr>
            <p:ph type="sldNum" sz="quarter" idx="12"/>
          </p:nvPr>
        </p:nvSpPr>
        <p:spPr/>
        <p:txBody>
          <a:bodyPr/>
          <a:lstStyle/>
          <a:p>
            <a:r>
              <a:rPr lang="en-US" dirty="0" smtClean="0"/>
              <a:t>Page </a:t>
            </a:r>
            <a:fld id="{70E98DE3-B71D-40C4-BA70-4D7DDCCAE012}" type="slidenum">
              <a:rPr lang="en-US" smtClean="0"/>
              <a:pPr/>
              <a:t>42</a:t>
            </a:fld>
            <a:r>
              <a:rPr lang="en-US" dirty="0" smtClean="0"/>
              <a:t> of 44</a:t>
            </a:r>
            <a:endParaRPr lang="en-US" dirty="0"/>
          </a:p>
        </p:txBody>
      </p:sp>
    </p:spTree>
    <p:extLst>
      <p:ext uri="{BB962C8B-B14F-4D97-AF65-F5344CB8AC3E}">
        <p14:creationId xmlns:p14="http://schemas.microsoft.com/office/powerpoint/2010/main" val="30542038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just">
              <a:buNone/>
            </a:pPr>
            <a:endParaRPr lang="en-ZA" sz="4000" dirty="0" smtClean="0">
              <a:solidFill>
                <a:srgbClr val="002060"/>
              </a:solidFill>
            </a:endParaRPr>
          </a:p>
          <a:p>
            <a:pPr marL="0" indent="0" algn="just">
              <a:buNone/>
            </a:pPr>
            <a:r>
              <a:rPr lang="en-ZA" sz="4000" dirty="0" smtClean="0">
                <a:solidFill>
                  <a:srgbClr val="002060"/>
                </a:solidFill>
              </a:rPr>
              <a:t>“</a:t>
            </a:r>
            <a:r>
              <a:rPr lang="en-ZA" sz="4000" dirty="0">
                <a:solidFill>
                  <a:srgbClr val="002060"/>
                </a:solidFill>
                <a:latin typeface="Arial" panose="020B0604020202020204" pitchFamily="34" charset="0"/>
                <a:cs typeface="Arial" panose="020B0604020202020204" pitchFamily="34" charset="0"/>
              </a:rPr>
              <a:t>Change will not come if we wait for some other person or some other time. We are the ones we’ve been waiting for. We are the change that we </a:t>
            </a:r>
            <a:r>
              <a:rPr lang="en-ZA" sz="4000" dirty="0" smtClean="0">
                <a:solidFill>
                  <a:srgbClr val="002060"/>
                </a:solidFill>
                <a:latin typeface="Arial" panose="020B0604020202020204" pitchFamily="34" charset="0"/>
                <a:cs typeface="Arial" panose="020B0604020202020204" pitchFamily="34" charset="0"/>
              </a:rPr>
              <a:t>seek”</a:t>
            </a:r>
          </a:p>
          <a:p>
            <a:pPr marL="0" indent="0" algn="just">
              <a:buNone/>
            </a:pPr>
            <a:r>
              <a:rPr lang="en-ZA" sz="4000" dirty="0">
                <a:solidFill>
                  <a:srgbClr val="002060"/>
                </a:solidFill>
                <a:latin typeface="Arial" panose="020B0604020202020204" pitchFamily="34" charset="0"/>
                <a:cs typeface="Arial" panose="020B0604020202020204" pitchFamily="34" charset="0"/>
              </a:rPr>
              <a:t>	</a:t>
            </a:r>
            <a:r>
              <a:rPr lang="en-ZA" sz="4000" dirty="0" smtClean="0">
                <a:solidFill>
                  <a:srgbClr val="002060"/>
                </a:solidFill>
                <a:latin typeface="Arial" panose="020B0604020202020204" pitchFamily="34" charset="0"/>
                <a:cs typeface="Arial" panose="020B0604020202020204" pitchFamily="34" charset="0"/>
              </a:rPr>
              <a:t>		Barack Obama</a:t>
            </a:r>
            <a:endParaRPr lang="en-ZA" sz="4000" dirty="0">
              <a:solidFill>
                <a:srgbClr val="002060"/>
              </a:solidFill>
              <a:latin typeface="Arial" panose="020B0604020202020204" pitchFamily="34" charset="0"/>
              <a:cs typeface="Arial" panose="020B0604020202020204" pitchFamily="34" charset="0"/>
            </a:endParaRPr>
          </a:p>
        </p:txBody>
      </p:sp>
      <p:sp>
        <p:nvSpPr>
          <p:cNvPr id="7" name="Date Placeholder 3"/>
          <p:cNvSpPr>
            <a:spLocks noGrp="1"/>
          </p:cNvSpPr>
          <p:nvPr>
            <p:ph type="dt" sz="half" idx="4294967295"/>
          </p:nvPr>
        </p:nvSpPr>
        <p:spPr>
          <a:xfrm>
            <a:off x="457200" y="6356351"/>
            <a:ext cx="3429000" cy="34924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900" dirty="0" smtClean="0">
                <a:solidFill>
                  <a:schemeClr val="tx1"/>
                </a:solidFill>
              </a:rPr>
              <a:t>ORBIT-1-British Council Presentation-MSM/</a:t>
            </a:r>
            <a:r>
              <a:rPr lang="en-US" sz="900" dirty="0" err="1" smtClean="0">
                <a:solidFill>
                  <a:schemeClr val="tx1"/>
                </a:solidFill>
              </a:rPr>
              <a:t>msm</a:t>
            </a:r>
            <a:endParaRPr lang="en-US" sz="900" dirty="0">
              <a:solidFill>
                <a:schemeClr val="tx1"/>
              </a:solidFill>
            </a:endParaRPr>
          </a:p>
        </p:txBody>
      </p:sp>
      <p:sp>
        <p:nvSpPr>
          <p:cNvPr id="8" name="Footer Placeholder 4"/>
          <p:cNvSpPr>
            <a:spLocks noGrp="1"/>
          </p:cNvSpPr>
          <p:nvPr>
            <p:ph type="ftr" sz="quarter" idx="4294967295"/>
          </p:nvPr>
        </p:nvSpPr>
        <p:spPr>
          <a:xfrm>
            <a:off x="4114800" y="6356351"/>
            <a:ext cx="1905000" cy="349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900" dirty="0" smtClean="0">
                <a:solidFill>
                  <a:schemeClr val="tx1"/>
                </a:solidFill>
              </a:rPr>
              <a:t>2014-07-14</a:t>
            </a:r>
            <a:endParaRPr lang="en-US" sz="900" dirty="0">
              <a:solidFill>
                <a:schemeClr val="tx1"/>
              </a:solidFill>
            </a:endParaRPr>
          </a:p>
        </p:txBody>
      </p:sp>
      <p:sp>
        <p:nvSpPr>
          <p:cNvPr id="9"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900" dirty="0" smtClean="0">
                <a:solidFill>
                  <a:schemeClr val="tx1"/>
                </a:solidFill>
              </a:rPr>
              <a:t> Page </a:t>
            </a:r>
            <a:fld id="{70E98DE3-B71D-40C4-BA70-4D7DDCCAE012}" type="slidenum">
              <a:rPr lang="en-US" sz="900" smtClean="0">
                <a:solidFill>
                  <a:schemeClr val="tx1"/>
                </a:solidFill>
              </a:rPr>
              <a:pPr/>
              <a:t>43</a:t>
            </a:fld>
            <a:r>
              <a:rPr lang="en-US" sz="900" dirty="0" smtClean="0">
                <a:solidFill>
                  <a:schemeClr val="tx1"/>
                </a:solidFill>
              </a:rPr>
              <a:t> of 44</a:t>
            </a:r>
            <a:endParaRPr lang="en-US" sz="900" dirty="0">
              <a:solidFill>
                <a:schemeClr val="tx1"/>
              </a:solidFill>
            </a:endParaRPr>
          </a:p>
        </p:txBody>
      </p:sp>
      <p:sp>
        <p:nvSpPr>
          <p:cNvPr id="10" name="Title 1"/>
          <p:cNvSpPr>
            <a:spLocks noGrp="1"/>
          </p:cNvSpPr>
          <p:nvPr>
            <p:ph type="title"/>
          </p:nvPr>
        </p:nvSpPr>
        <p:spPr/>
        <p:txBody>
          <a:bodyPr/>
          <a:lstStyle/>
          <a:p>
            <a:r>
              <a:rPr lang="en-US" b="1" dirty="0" smtClean="0"/>
              <a:t>CONCLUSION</a:t>
            </a:r>
            <a:endParaRPr lang="en-US" b="1" dirty="0"/>
          </a:p>
        </p:txBody>
      </p:sp>
    </p:spTree>
    <p:extLst>
      <p:ext uri="{BB962C8B-B14F-4D97-AF65-F5344CB8AC3E}">
        <p14:creationId xmlns:p14="http://schemas.microsoft.com/office/powerpoint/2010/main" val="137180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smtClean="0"/>
              <a:t>Conclusion</a:t>
            </a:r>
            <a:endParaRPr lang="en-ZA" dirty="0"/>
          </a:p>
        </p:txBody>
      </p:sp>
      <p:sp>
        <p:nvSpPr>
          <p:cNvPr id="4" name="Date Placeholder 3"/>
          <p:cNvSpPr>
            <a:spLocks noGrp="1"/>
          </p:cNvSpPr>
          <p:nvPr>
            <p:ph type="dt" sz="half" idx="10"/>
          </p:nvPr>
        </p:nvSpPr>
        <p:spPr/>
        <p:txBody>
          <a:bodyPr/>
          <a:lstStyle/>
          <a:p>
            <a:r>
              <a:rPr lang="en-US" smtClean="0"/>
              <a:t>2014-07-14</a:t>
            </a:r>
            <a:endParaRPr lang="en-US" dirty="0"/>
          </a:p>
        </p:txBody>
      </p:sp>
      <p:sp>
        <p:nvSpPr>
          <p:cNvPr id="5" name="Footer Placeholder 4"/>
          <p:cNvSpPr>
            <a:spLocks noGrp="1"/>
          </p:cNvSpPr>
          <p:nvPr>
            <p:ph type="ftr" sz="quarter" idx="11"/>
          </p:nvPr>
        </p:nvSpPr>
        <p:spPr/>
        <p:txBody>
          <a:bodyPr/>
          <a:lstStyle/>
          <a:p>
            <a:r>
              <a:rPr lang="en-US" smtClean="0"/>
              <a:t>ORBIT-1-British Council Presentation-MSM/msm</a:t>
            </a:r>
            <a:endParaRPr lang="en-US" dirty="0"/>
          </a:p>
        </p:txBody>
      </p:sp>
      <p:sp>
        <p:nvSpPr>
          <p:cNvPr id="6" name="Slide Number Placeholder 5"/>
          <p:cNvSpPr>
            <a:spLocks noGrp="1"/>
          </p:cNvSpPr>
          <p:nvPr>
            <p:ph type="sldNum" sz="quarter" idx="12"/>
          </p:nvPr>
        </p:nvSpPr>
        <p:spPr/>
        <p:txBody>
          <a:bodyPr/>
          <a:lstStyle/>
          <a:p>
            <a:r>
              <a:rPr lang="en-US" dirty="0" smtClean="0"/>
              <a:t>Page </a:t>
            </a:r>
            <a:fld id="{70E98DE3-B71D-40C4-BA70-4D7DDCCAE012}" type="slidenum">
              <a:rPr lang="en-US" smtClean="0"/>
              <a:pPr/>
              <a:t>44</a:t>
            </a:fld>
            <a:r>
              <a:rPr lang="en-US" dirty="0" smtClean="0"/>
              <a:t> of 44</a:t>
            </a:r>
            <a:endParaRPr lang="en-US" dirty="0"/>
          </a:p>
        </p:txBody>
      </p:sp>
      <p:pic>
        <p:nvPicPr>
          <p:cNvPr id="9" name="Picture 8"/>
          <p:cNvPicPr/>
          <p:nvPr/>
        </p:nvPicPr>
        <p:blipFill rotWithShape="1">
          <a:blip r:embed="rId2">
            <a:extLst>
              <a:ext uri="{28A0092B-C50C-407E-A947-70E740481C1C}">
                <a14:useLocalDpi xmlns:a14="http://schemas.microsoft.com/office/drawing/2010/main" val="0"/>
              </a:ext>
            </a:extLst>
          </a:blip>
          <a:srcRect l="17827"/>
          <a:stretch/>
        </p:blipFill>
        <p:spPr>
          <a:xfrm>
            <a:off x="152400" y="1600200"/>
            <a:ext cx="4038600" cy="2514600"/>
          </a:xfrm>
          <a:prstGeom prst="rect">
            <a:avLst/>
          </a:prstGeom>
        </p:spPr>
      </p:pic>
      <p:pic>
        <p:nvPicPr>
          <p:cNvPr id="10" name="Picture 9" descr="https://encrypted-tbn0.gstatic.com/images?q=tbn:ANd9GcQ4y1YwQ2uPUrnnU98gCePpK8CnRICP4bjNwRCOTHqKzpEKJlPl">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114800"/>
            <a:ext cx="5455920" cy="2156460"/>
          </a:xfrm>
          <a:prstGeom prst="rect">
            <a:avLst/>
          </a:prstGeom>
          <a:noFill/>
          <a:ln>
            <a:noFill/>
          </a:ln>
        </p:spPr>
      </p:pic>
      <p:sp>
        <p:nvSpPr>
          <p:cNvPr id="2" name="Oval 1"/>
          <p:cNvSpPr/>
          <p:nvPr/>
        </p:nvSpPr>
        <p:spPr>
          <a:xfrm>
            <a:off x="7772400" y="5715000"/>
            <a:ext cx="33528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686800" y="5715000"/>
            <a:ext cx="33528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214360" y="5715000"/>
            <a:ext cx="335280" cy="228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760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vert="horz" lIns="91440" tIns="45720" rIns="91440" bIns="45720" rtlCol="0" anchor="ctr">
            <a:noAutofit/>
          </a:bodyPr>
          <a:lstStyle/>
          <a:p>
            <a:r>
              <a:rPr lang="en-ZA" sz="4800" b="1" u="sng" dirty="0">
                <a:latin typeface="Aharoni" panose="02010803020104030203" pitchFamily="2" charset="-79"/>
                <a:cs typeface="Aharoni" panose="02010803020104030203" pitchFamily="2" charset="-79"/>
              </a:rPr>
              <a:t>LECTURER TRAINING</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73973183"/>
              </p:ext>
            </p:extLst>
          </p:nvPr>
        </p:nvGraphicFramePr>
        <p:xfrm>
          <a:off x="304800" y="1752600"/>
          <a:ext cx="8610600" cy="4160520"/>
        </p:xfrm>
        <a:graphic>
          <a:graphicData uri="http://schemas.openxmlformats.org/drawingml/2006/table">
            <a:tbl>
              <a:tblPr firstRow="1" bandRow="1">
                <a:tableStyleId>{5C22544A-7EE6-4342-B048-85BDC9FD1C3A}</a:tableStyleId>
              </a:tblPr>
              <a:tblGrid>
                <a:gridCol w="1974908"/>
                <a:gridCol w="1895912"/>
                <a:gridCol w="1500930"/>
                <a:gridCol w="1816915"/>
                <a:gridCol w="1421935"/>
              </a:tblGrid>
              <a:tr h="370840">
                <a:tc>
                  <a:txBody>
                    <a:bodyPr/>
                    <a:lstStyle/>
                    <a:p>
                      <a:r>
                        <a:rPr lang="en-ZA" sz="1600" dirty="0" smtClean="0">
                          <a:latin typeface="Arial" panose="020B0604020202020204" pitchFamily="34" charset="0"/>
                          <a:cs typeface="Arial" panose="020B0604020202020204" pitchFamily="34" charset="0"/>
                        </a:rPr>
                        <a:t>Expectations</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Training Schedule</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Target</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What have we covered so far</a:t>
                      </a:r>
                      <a:endParaRPr lang="en-ZA"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End Product</a:t>
                      </a:r>
                      <a:endParaRPr lang="en-ZA" sz="1600" dirty="0">
                        <a:latin typeface="Arial" panose="020B0604020202020204" pitchFamily="34" charset="0"/>
                        <a:cs typeface="Arial" panose="020B0604020202020204" pitchFamily="34" charset="0"/>
                      </a:endParaRPr>
                    </a:p>
                  </a:txBody>
                  <a:tcPr/>
                </a:tc>
              </a:tr>
              <a:tr h="370840">
                <a:tc>
                  <a:txBody>
                    <a:bodyPr/>
                    <a:lstStyle/>
                    <a:p>
                      <a:pPr marL="285750" indent="-285750">
                        <a:buFont typeface="Wingdings" panose="05000000000000000000" pitchFamily="2" charset="2"/>
                        <a:buChar char="§"/>
                      </a:pPr>
                      <a:r>
                        <a:rPr lang="en-ZA" sz="1400" dirty="0" smtClean="0">
                          <a:latin typeface="Arial" panose="020B0604020202020204" pitchFamily="34" charset="0"/>
                          <a:cs typeface="Arial" panose="020B0604020202020204" pitchFamily="34" charset="0"/>
                        </a:rPr>
                        <a:t>To</a:t>
                      </a:r>
                      <a:r>
                        <a:rPr lang="en-ZA" sz="1400" baseline="0" dirty="0" smtClean="0">
                          <a:latin typeface="Arial" panose="020B0604020202020204" pitchFamily="34" charset="0"/>
                          <a:cs typeface="Arial" panose="020B0604020202020204" pitchFamily="34" charset="0"/>
                        </a:rPr>
                        <a:t> be able to interact effectively with students</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Induction was conducted</a:t>
                      </a:r>
                      <a:r>
                        <a:rPr lang="en-ZA" sz="1400" baseline="0" dirty="0" smtClean="0">
                          <a:latin typeface="Arial" panose="020B0604020202020204" pitchFamily="34" charset="0"/>
                          <a:cs typeface="Arial" panose="020B0604020202020204" pitchFamily="34" charset="0"/>
                        </a:rPr>
                        <a:t> on 5 March 2014</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Fifty</a:t>
                      </a:r>
                      <a:r>
                        <a:rPr lang="en-ZA" sz="1400" baseline="0" dirty="0" smtClean="0">
                          <a:latin typeface="Arial" panose="020B0604020202020204" pitchFamily="34" charset="0"/>
                          <a:cs typeface="Arial" panose="020B0604020202020204" pitchFamily="34" charset="0"/>
                        </a:rPr>
                        <a:t> </a:t>
                      </a:r>
                      <a:r>
                        <a:rPr lang="en-ZA" sz="1400" dirty="0" smtClean="0">
                          <a:latin typeface="Arial" panose="020B0604020202020204" pitchFamily="34" charset="0"/>
                          <a:cs typeface="Arial" panose="020B0604020202020204" pitchFamily="34" charset="0"/>
                        </a:rPr>
                        <a:t>(50) Report 191 Lecturers</a:t>
                      </a:r>
                      <a:r>
                        <a:rPr lang="en-ZA" sz="1400" baseline="0" dirty="0" smtClean="0">
                          <a:latin typeface="Arial" panose="020B0604020202020204" pitchFamily="34" charset="0"/>
                          <a:cs typeface="Arial" panose="020B0604020202020204" pitchFamily="34" charset="0"/>
                        </a:rPr>
                        <a:t> for Phase 1</a:t>
                      </a:r>
                      <a:endParaRPr lang="en-ZA" sz="1400" dirty="0">
                        <a:latin typeface="Arial" panose="020B0604020202020204" pitchFamily="34" charset="0"/>
                        <a:cs typeface="Arial" panose="020B0604020202020204" pitchFamily="34" charset="0"/>
                      </a:endParaRPr>
                    </a:p>
                  </a:txBody>
                  <a:tcPr/>
                </a:tc>
                <a:tc>
                  <a:txBody>
                    <a:bodyPr/>
                    <a:lstStyle/>
                    <a:p>
                      <a:pPr marL="285750" indent="-285750">
                        <a:buFont typeface="Wingdings" panose="05000000000000000000" pitchFamily="2" charset="2"/>
                        <a:buChar char="§"/>
                      </a:pPr>
                      <a:r>
                        <a:rPr lang="en-ZA" sz="1400" dirty="0" smtClean="0">
                          <a:latin typeface="Arial" panose="020B0604020202020204" pitchFamily="34" charset="0"/>
                          <a:cs typeface="Arial" panose="020B0604020202020204" pitchFamily="34" charset="0"/>
                        </a:rPr>
                        <a:t>Induction &amp; Orientation</a:t>
                      </a:r>
                      <a:endParaRPr lang="en-ZA" sz="1400" dirty="0">
                        <a:latin typeface="Arial" panose="020B0604020202020204" pitchFamily="34" charset="0"/>
                        <a:cs typeface="Arial" panose="020B0604020202020204" pitchFamily="34" charset="0"/>
                      </a:endParaRPr>
                    </a:p>
                  </a:txBody>
                  <a:tcPr/>
                </a:tc>
                <a:tc>
                  <a:txBody>
                    <a:bodyPr/>
                    <a:lstStyle/>
                    <a:p>
                      <a:r>
                        <a:rPr lang="en-ZA" sz="1400" dirty="0" err="1" smtClean="0">
                          <a:latin typeface="Arial" panose="020B0604020202020204" pitchFamily="34" charset="0"/>
                          <a:cs typeface="Arial" panose="020B0604020202020204" pitchFamily="34" charset="0"/>
                        </a:rPr>
                        <a:t>PoEs</a:t>
                      </a:r>
                      <a:r>
                        <a:rPr lang="en-ZA" sz="1400" baseline="0" dirty="0" smtClean="0">
                          <a:latin typeface="Arial" panose="020B0604020202020204" pitchFamily="34" charset="0"/>
                          <a:cs typeface="Arial" panose="020B0604020202020204" pitchFamily="34" charset="0"/>
                        </a:rPr>
                        <a:t> will be compiled and assessed</a:t>
                      </a:r>
                      <a:endParaRPr lang="en-ZA" sz="1400" dirty="0">
                        <a:latin typeface="Arial" panose="020B0604020202020204" pitchFamily="34" charset="0"/>
                        <a:cs typeface="Arial" panose="020B0604020202020204" pitchFamily="34" charset="0"/>
                      </a:endParaRPr>
                    </a:p>
                  </a:txBody>
                  <a:tcPr/>
                </a:tc>
              </a:tr>
              <a:tr h="370840">
                <a:tc>
                  <a:txBody>
                    <a:bodyPr/>
                    <a:lstStyle/>
                    <a:p>
                      <a:pPr marL="285750" indent="-285750">
                        <a:buFont typeface="Wingdings" panose="05000000000000000000" pitchFamily="2" charset="2"/>
                        <a:buChar char="§"/>
                      </a:pPr>
                      <a:r>
                        <a:rPr lang="en-ZA" sz="1400" dirty="0" smtClean="0">
                          <a:latin typeface="Arial" panose="020B0604020202020204" pitchFamily="34" charset="0"/>
                          <a:cs typeface="Arial" panose="020B0604020202020204" pitchFamily="34" charset="0"/>
                        </a:rPr>
                        <a:t>To improve</a:t>
                      </a:r>
                      <a:r>
                        <a:rPr lang="en-ZA" sz="1400" baseline="0" dirty="0" smtClean="0">
                          <a:latin typeface="Arial" panose="020B0604020202020204" pitchFamily="34" charset="0"/>
                          <a:cs typeface="Arial" panose="020B0604020202020204" pitchFamily="34" charset="0"/>
                        </a:rPr>
                        <a:t> facilitation skills</a:t>
                      </a:r>
                    </a:p>
                    <a:p>
                      <a:pPr marL="285750" indent="-285750">
                        <a:buFont typeface="Wingdings" panose="05000000000000000000" pitchFamily="2" charset="2"/>
                        <a:buChar char="§"/>
                      </a:pPr>
                      <a:r>
                        <a:rPr lang="en-ZA" sz="1400" baseline="0" dirty="0" smtClean="0">
                          <a:latin typeface="Arial" panose="020B0604020202020204" pitchFamily="34" charset="0"/>
                          <a:cs typeface="Arial" panose="020B0604020202020204" pitchFamily="34" charset="0"/>
                        </a:rPr>
                        <a:t>Improve results and student retention</a:t>
                      </a:r>
                    </a:p>
                  </a:txBody>
                  <a:tcPr/>
                </a:tc>
                <a:tc>
                  <a:txBody>
                    <a:bodyPr/>
                    <a:lstStyle/>
                    <a:p>
                      <a:r>
                        <a:rPr lang="en-ZA" sz="1400" dirty="0" smtClean="0">
                          <a:latin typeface="Arial" panose="020B0604020202020204" pitchFamily="34" charset="0"/>
                          <a:cs typeface="Arial" panose="020B0604020202020204" pitchFamily="34" charset="0"/>
                        </a:rPr>
                        <a:t>Training started on the 7</a:t>
                      </a:r>
                      <a:r>
                        <a:rPr lang="en-ZA" sz="1400" baseline="30000" dirty="0" smtClean="0">
                          <a:latin typeface="Arial" panose="020B0604020202020204" pitchFamily="34" charset="0"/>
                          <a:cs typeface="Arial" panose="020B0604020202020204" pitchFamily="34" charset="0"/>
                        </a:rPr>
                        <a:t>th</a:t>
                      </a:r>
                      <a:r>
                        <a:rPr lang="en-ZA" sz="1400" dirty="0" smtClean="0">
                          <a:latin typeface="Arial" panose="020B0604020202020204" pitchFamily="34" charset="0"/>
                          <a:cs typeface="Arial" panose="020B0604020202020204" pitchFamily="34" charset="0"/>
                        </a:rPr>
                        <a:t> March</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From all Departments</a:t>
                      </a:r>
                      <a:r>
                        <a:rPr lang="en-ZA" sz="1400" baseline="0" dirty="0" smtClean="0">
                          <a:latin typeface="Arial" panose="020B0604020202020204" pitchFamily="34" charset="0"/>
                          <a:cs typeface="Arial" panose="020B0604020202020204" pitchFamily="34" charset="0"/>
                        </a:rPr>
                        <a:t> and from  our three Campus (Mankwe, Rustenburg and Brits)</a:t>
                      </a:r>
                      <a:endParaRPr lang="en-ZA" sz="1400" dirty="0">
                        <a:latin typeface="Arial" panose="020B0604020202020204" pitchFamily="34" charset="0"/>
                        <a:cs typeface="Arial" panose="020B0604020202020204" pitchFamily="34" charset="0"/>
                      </a:endParaRPr>
                    </a:p>
                  </a:txBody>
                  <a:tcPr/>
                </a:tc>
                <a:tc>
                  <a:txBody>
                    <a:bodyPr/>
                    <a:lstStyle/>
                    <a:p>
                      <a:pPr marL="285750" indent="-285750">
                        <a:buFont typeface="Wingdings" panose="05000000000000000000" pitchFamily="2" charset="2"/>
                        <a:buChar char="§"/>
                      </a:pPr>
                      <a:r>
                        <a:rPr lang="en-ZA" sz="1400" dirty="0" smtClean="0">
                          <a:latin typeface="Arial" panose="020B0604020202020204" pitchFamily="34" charset="0"/>
                          <a:cs typeface="Arial" panose="020B0604020202020204" pitchFamily="34" charset="0"/>
                        </a:rPr>
                        <a:t>Facilitation methods </a:t>
                      </a:r>
                    </a:p>
                    <a:p>
                      <a:pPr marL="285750" indent="-285750">
                        <a:buFont typeface="Wingdings" panose="05000000000000000000" pitchFamily="2" charset="2"/>
                        <a:buChar char="§"/>
                      </a:pPr>
                      <a:r>
                        <a:rPr lang="en-ZA" sz="1400" dirty="0" smtClean="0">
                          <a:latin typeface="Arial" panose="020B0604020202020204" pitchFamily="34" charset="0"/>
                          <a:cs typeface="Arial" panose="020B0604020202020204" pitchFamily="34" charset="0"/>
                        </a:rPr>
                        <a:t>Interactive</a:t>
                      </a:r>
                      <a:r>
                        <a:rPr lang="en-ZA" sz="1400" baseline="0" dirty="0" smtClean="0">
                          <a:latin typeface="Arial" panose="020B0604020202020204" pitchFamily="34" charset="0"/>
                          <a:cs typeface="Arial" panose="020B0604020202020204" pitchFamily="34" charset="0"/>
                        </a:rPr>
                        <a:t> lessons </a:t>
                      </a:r>
                    </a:p>
                    <a:p>
                      <a:pPr marL="285750" indent="-285750">
                        <a:buFont typeface="Wingdings" panose="05000000000000000000" pitchFamily="2" charset="2"/>
                        <a:buChar char="§"/>
                      </a:pP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Certificate</a:t>
                      </a:r>
                      <a:r>
                        <a:rPr lang="en-ZA" sz="1400" baseline="0" dirty="0" smtClean="0">
                          <a:latin typeface="Arial" panose="020B0604020202020204" pitchFamily="34" charset="0"/>
                          <a:cs typeface="Arial" panose="020B0604020202020204" pitchFamily="34" charset="0"/>
                        </a:rPr>
                        <a:t> of attendance will be awarded</a:t>
                      </a:r>
                      <a:endParaRPr lang="en-ZA" sz="1400" dirty="0">
                        <a:latin typeface="Arial" panose="020B0604020202020204" pitchFamily="34" charset="0"/>
                        <a:cs typeface="Arial" panose="020B0604020202020204" pitchFamily="34" charset="0"/>
                      </a:endParaRPr>
                    </a:p>
                  </a:txBody>
                  <a:tcPr/>
                </a:tc>
              </a:tr>
              <a:tr h="1264920">
                <a:tc>
                  <a:txBody>
                    <a:bodyPr/>
                    <a:lstStyle/>
                    <a:p>
                      <a:pPr marL="285750" indent="-285750">
                        <a:buFont typeface="Wingdings" panose="05000000000000000000" pitchFamily="2" charset="2"/>
                        <a:buChar char="§"/>
                      </a:pPr>
                      <a:r>
                        <a:rPr lang="en-ZA" sz="1400" dirty="0" smtClean="0">
                          <a:latin typeface="Arial" panose="020B0604020202020204" pitchFamily="34" charset="0"/>
                          <a:cs typeface="Arial" panose="020B0604020202020204" pitchFamily="34" charset="0"/>
                        </a:rPr>
                        <a:t>Improve</a:t>
                      </a:r>
                      <a:r>
                        <a:rPr lang="en-ZA" sz="1400" baseline="0" dirty="0" smtClean="0">
                          <a:latin typeface="Arial" panose="020B0604020202020204" pitchFamily="34" charset="0"/>
                          <a:cs typeface="Arial" panose="020B0604020202020204" pitchFamily="34" charset="0"/>
                        </a:rPr>
                        <a:t> on administration of </a:t>
                      </a:r>
                      <a:r>
                        <a:rPr lang="en-ZA" sz="1400" baseline="0" dirty="0" err="1" smtClean="0">
                          <a:latin typeface="Arial" panose="020B0604020202020204" pitchFamily="34" charset="0"/>
                          <a:cs typeface="Arial" panose="020B0604020202020204" pitchFamily="34" charset="0"/>
                        </a:rPr>
                        <a:t>PoEs</a:t>
                      </a:r>
                      <a:r>
                        <a:rPr lang="en-ZA" sz="1400" baseline="0" dirty="0" smtClean="0">
                          <a:latin typeface="Arial" panose="020B0604020202020204" pitchFamily="34" charset="0"/>
                          <a:cs typeface="Arial" panose="020B0604020202020204" pitchFamily="34" charset="0"/>
                        </a:rPr>
                        <a:t> and </a:t>
                      </a:r>
                      <a:r>
                        <a:rPr lang="en-ZA" sz="1400" baseline="0" dirty="0" err="1" smtClean="0">
                          <a:latin typeface="Arial" panose="020B0604020202020204" pitchFamily="34" charset="0"/>
                          <a:cs typeface="Arial" panose="020B0604020202020204" pitchFamily="34" charset="0"/>
                        </a:rPr>
                        <a:t>PoAs</a:t>
                      </a:r>
                      <a:endParaRPr lang="en-ZA" sz="1400" dirty="0">
                        <a:latin typeface="Arial" panose="020B0604020202020204" pitchFamily="34" charset="0"/>
                        <a:cs typeface="Arial" panose="020B0604020202020204" pitchFamily="34" charset="0"/>
                      </a:endParaRPr>
                    </a:p>
                  </a:txBody>
                  <a:tcPr/>
                </a:tc>
                <a:tc>
                  <a:txBody>
                    <a:bodyPr/>
                    <a:lstStyle/>
                    <a:p>
                      <a:r>
                        <a:rPr lang="en-ZA" sz="1400" dirty="0" smtClean="0">
                          <a:latin typeface="Arial" panose="020B0604020202020204" pitchFamily="34" charset="0"/>
                          <a:cs typeface="Arial" panose="020B0604020202020204" pitchFamily="34" charset="0"/>
                        </a:rPr>
                        <a:t>Duration: 8 weeks (Fridays</a:t>
                      </a:r>
                      <a:r>
                        <a:rPr lang="en-ZA" sz="1400" baseline="0" dirty="0" smtClean="0">
                          <a:latin typeface="Arial" panose="020B0604020202020204" pitchFamily="34" charset="0"/>
                          <a:cs typeface="Arial" panose="020B0604020202020204" pitchFamily="34" charset="0"/>
                        </a:rPr>
                        <a:t> 8:00-11:00)</a:t>
                      </a:r>
                      <a:endParaRPr lang="en-ZA" sz="1400" dirty="0">
                        <a:latin typeface="Arial" panose="020B0604020202020204" pitchFamily="34" charset="0"/>
                        <a:cs typeface="Arial" panose="020B0604020202020204" pitchFamily="34" charset="0"/>
                      </a:endParaRPr>
                    </a:p>
                  </a:txBody>
                  <a:tcPr/>
                </a:tc>
                <a:tc>
                  <a:txBody>
                    <a:bodyPr/>
                    <a:lstStyle/>
                    <a:p>
                      <a:endParaRPr lang="en-ZA" sz="1400" dirty="0">
                        <a:latin typeface="Arial" panose="020B0604020202020204" pitchFamily="34" charset="0"/>
                        <a:cs typeface="Arial" panose="020B0604020202020204" pitchFamily="34" charset="0"/>
                      </a:endParaRPr>
                    </a:p>
                  </a:txBody>
                  <a:tcPr/>
                </a:tc>
                <a:tc>
                  <a:txBody>
                    <a:bodyPr/>
                    <a:lstStyle/>
                    <a:p>
                      <a:pPr marL="285750" indent="-285750">
                        <a:buFont typeface="Wingdings" panose="05000000000000000000" pitchFamily="2" charset="2"/>
                        <a:buChar char="§"/>
                      </a:pPr>
                      <a:r>
                        <a:rPr lang="en-ZA" sz="1400" dirty="0" smtClean="0">
                          <a:latin typeface="Arial" panose="020B0604020202020204" pitchFamily="34" charset="0"/>
                          <a:cs typeface="Arial" panose="020B0604020202020204" pitchFamily="34" charset="0"/>
                        </a:rPr>
                        <a:t>Excellent curriculum Leaders</a:t>
                      </a:r>
                    </a:p>
                    <a:p>
                      <a:pPr marL="285750" indent="-285750">
                        <a:buFont typeface="Wingdings" panose="05000000000000000000" pitchFamily="2" charset="2"/>
                        <a:buChar char="§"/>
                      </a:pPr>
                      <a:r>
                        <a:rPr lang="en-ZA" sz="1400" dirty="0" smtClean="0">
                          <a:latin typeface="Arial" panose="020B0604020202020204" pitchFamily="34" charset="0"/>
                          <a:cs typeface="Arial" panose="020B0604020202020204" pitchFamily="34" charset="0"/>
                        </a:rPr>
                        <a:t>Enterprise Passport</a:t>
                      </a:r>
                      <a:endParaRPr lang="en-ZA" sz="1400" dirty="0">
                        <a:latin typeface="Arial" panose="020B0604020202020204" pitchFamily="34" charset="0"/>
                        <a:cs typeface="Arial" panose="020B0604020202020204" pitchFamily="34" charset="0"/>
                      </a:endParaRPr>
                    </a:p>
                  </a:txBody>
                  <a:tcPr/>
                </a:tc>
                <a:tc>
                  <a:txBody>
                    <a:bodyPr/>
                    <a:lstStyle/>
                    <a:p>
                      <a:endParaRPr lang="en-ZA" sz="1400" dirty="0">
                        <a:latin typeface="Arial" panose="020B0604020202020204" pitchFamily="34" charset="0"/>
                        <a:cs typeface="Arial" panose="020B0604020202020204" pitchFamily="34" charset="0"/>
                      </a:endParaRPr>
                    </a:p>
                  </a:txBody>
                  <a:tcPr/>
                </a:tc>
              </a:tr>
            </a:tbl>
          </a:graphicData>
        </a:graphic>
      </p:graphicFrame>
      <p:sp>
        <p:nvSpPr>
          <p:cNvPr id="11" name="Date Placeholder 3"/>
          <p:cNvSpPr>
            <a:spLocks noGrp="1"/>
          </p:cNvSpPr>
          <p:nvPr>
            <p:ph type="dt" sz="half" idx="4294967295"/>
          </p:nvPr>
        </p:nvSpPr>
        <p:spPr>
          <a:xfrm>
            <a:off x="457200" y="6356351"/>
            <a:ext cx="3429000" cy="34924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900" dirty="0" smtClean="0">
                <a:solidFill>
                  <a:schemeClr val="tx1"/>
                </a:solidFill>
              </a:rPr>
              <a:t>ORBIT-1-British Council Presentation-MSM/</a:t>
            </a:r>
            <a:r>
              <a:rPr lang="en-US" sz="900" dirty="0" err="1" smtClean="0">
                <a:solidFill>
                  <a:schemeClr val="tx1"/>
                </a:solidFill>
              </a:rPr>
              <a:t>msm</a:t>
            </a:r>
            <a:endParaRPr lang="en-US" sz="900" dirty="0">
              <a:solidFill>
                <a:schemeClr val="tx1"/>
              </a:solidFill>
            </a:endParaRPr>
          </a:p>
        </p:txBody>
      </p:sp>
      <p:sp>
        <p:nvSpPr>
          <p:cNvPr id="12" name="Footer Placeholder 4"/>
          <p:cNvSpPr>
            <a:spLocks noGrp="1"/>
          </p:cNvSpPr>
          <p:nvPr>
            <p:ph type="ftr" sz="quarter" idx="4294967295"/>
          </p:nvPr>
        </p:nvSpPr>
        <p:spPr>
          <a:xfrm>
            <a:off x="4114800" y="6356351"/>
            <a:ext cx="1905000" cy="349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900" dirty="0" smtClean="0">
                <a:solidFill>
                  <a:schemeClr val="tx1"/>
                </a:solidFill>
              </a:rPr>
              <a:t>2014-07-14</a:t>
            </a:r>
            <a:endParaRPr lang="en-US" sz="900" dirty="0">
              <a:solidFill>
                <a:schemeClr val="tx1"/>
              </a:solidFill>
            </a:endParaRPr>
          </a:p>
        </p:txBody>
      </p:sp>
      <p:sp>
        <p:nvSpPr>
          <p:cNvPr id="13"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900" dirty="0" smtClean="0">
                <a:solidFill>
                  <a:schemeClr val="tx1"/>
                </a:solidFill>
              </a:rPr>
              <a:t> Page </a:t>
            </a:r>
            <a:fld id="{70E98DE3-B71D-40C4-BA70-4D7DDCCAE012}" type="slidenum">
              <a:rPr lang="en-US" sz="900" smtClean="0">
                <a:solidFill>
                  <a:schemeClr val="tx1"/>
                </a:solidFill>
              </a:rPr>
              <a:pPr/>
              <a:t>5</a:t>
            </a:fld>
            <a:r>
              <a:rPr lang="en-US" sz="900" dirty="0" smtClean="0">
                <a:solidFill>
                  <a:schemeClr val="tx1"/>
                </a:solidFill>
              </a:rPr>
              <a:t> of 44</a:t>
            </a:r>
            <a:endParaRPr lang="en-US" sz="900" dirty="0">
              <a:solidFill>
                <a:schemeClr val="tx1"/>
              </a:solidFill>
            </a:endParaRPr>
          </a:p>
        </p:txBody>
      </p:sp>
    </p:spTree>
    <p:extLst>
      <p:ext uri="{BB962C8B-B14F-4D97-AF65-F5344CB8AC3E}">
        <p14:creationId xmlns:p14="http://schemas.microsoft.com/office/powerpoint/2010/main" val="3364376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rmanuel\Pictures\champaig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2850" y="2552700"/>
            <a:ext cx="1123950" cy="1257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6700" y="609600"/>
            <a:ext cx="8610600" cy="1143000"/>
          </a:xfrm>
        </p:spPr>
        <p:txBody>
          <a:bodyPr vert="horz" lIns="91440" tIns="45720" rIns="91440" bIns="45720" rtlCol="0" anchor="ctr">
            <a:noAutofit/>
          </a:bodyPr>
          <a:lstStyle/>
          <a:p>
            <a:r>
              <a:rPr lang="en-US" sz="2800" b="1" u="sng" dirty="0">
                <a:latin typeface="Aharoni" panose="02010803020104030203" pitchFamily="2" charset="-79"/>
                <a:cs typeface="Aharoni" panose="02010803020104030203" pitchFamily="2" charset="-79"/>
              </a:rPr>
              <a:t>CHAMPAGNE MOMENTS</a:t>
            </a:r>
            <a:br>
              <a:rPr lang="en-US" sz="2800" b="1" u="sng" dirty="0">
                <a:latin typeface="Aharoni" panose="02010803020104030203" pitchFamily="2" charset="-79"/>
                <a:cs typeface="Aharoni" panose="02010803020104030203" pitchFamily="2" charset="-79"/>
              </a:rPr>
            </a:br>
            <a:r>
              <a:rPr lang="en-US" sz="2800" b="1" u="sng" dirty="0">
                <a:latin typeface="Aharoni" panose="02010803020104030203" pitchFamily="2" charset="-79"/>
                <a:cs typeface="Aharoni" panose="02010803020104030203" pitchFamily="2" charset="-79"/>
              </a:rPr>
              <a:t>HARROW-ORBIT DELIVERABLES </a:t>
            </a:r>
            <a:r>
              <a:rPr lang="en-US" sz="2800" b="1" u="sng" dirty="0" smtClean="0">
                <a:latin typeface="Aharoni" panose="02010803020104030203" pitchFamily="2" charset="-79"/>
                <a:cs typeface="Aharoni" panose="02010803020104030203" pitchFamily="2" charset="-79"/>
              </a:rPr>
              <a:t/>
            </a:r>
            <a:br>
              <a:rPr lang="en-US" sz="2800" b="1" u="sng" dirty="0" smtClean="0">
                <a:latin typeface="Aharoni" panose="02010803020104030203" pitchFamily="2" charset="-79"/>
                <a:cs typeface="Aharoni" panose="02010803020104030203" pitchFamily="2" charset="-79"/>
              </a:rPr>
            </a:br>
            <a:r>
              <a:rPr lang="en-US" sz="2800" b="1" u="sng" dirty="0" smtClean="0">
                <a:latin typeface="Aharoni" panose="02010803020104030203" pitchFamily="2" charset="-79"/>
                <a:cs typeface="Aharoni" panose="02010803020104030203" pitchFamily="2" charset="-79"/>
              </a:rPr>
              <a:t>– </a:t>
            </a:r>
            <a:r>
              <a:rPr lang="en-US" sz="2800" b="1" u="sng" dirty="0">
                <a:latin typeface="Aharoni" panose="02010803020104030203" pitchFamily="2" charset="-79"/>
                <a:cs typeface="Aharoni" panose="02010803020104030203" pitchFamily="2" charset="-79"/>
              </a:rPr>
              <a:t>TEACHER TRAINING</a:t>
            </a:r>
          </a:p>
        </p:txBody>
      </p:sp>
      <p:pic>
        <p:nvPicPr>
          <p:cNvPr id="4" name="Picture 2" descr="C:\Users\mmataboge\AppData\Local\Microsoft\Windows\Temporary Internet Files\Content.Outlook\0GOOWFXS\20140221_101941 (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83943" y="1858328"/>
            <a:ext cx="6402732" cy="30883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5048071"/>
            <a:ext cx="8763000" cy="1200329"/>
          </a:xfrm>
          <a:prstGeom prst="rect">
            <a:avLst/>
          </a:prstGeom>
        </p:spPr>
        <p:txBody>
          <a:bodyPr wrap="square">
            <a:spAutoFit/>
          </a:bodyPr>
          <a:lstStyle/>
          <a:p>
            <a:pPr algn="just"/>
            <a:r>
              <a:rPr lang="en-GB" b="1" dirty="0"/>
              <a:t>Lecturer training on Vocational Education in the global economy commenced on 5 March 2014 at all campuses.  In view of creating synergy between Heads of Divisions, Senior </a:t>
            </a:r>
            <a:r>
              <a:rPr lang="en-GB" b="1" dirty="0" smtClean="0"/>
              <a:t>Lecturers </a:t>
            </a:r>
            <a:r>
              <a:rPr lang="en-GB" b="1" dirty="0"/>
              <a:t>and lecturers it was decided that Heads of Divisions will be the facilitators.  To date fifty (50) Report 191 lecturers have successfully participated in the pilot </a:t>
            </a:r>
            <a:r>
              <a:rPr lang="en-GB" b="1" dirty="0" smtClean="0"/>
              <a:t>programme</a:t>
            </a:r>
            <a:r>
              <a:rPr lang="en-GB" b="1" dirty="0"/>
              <a:t>.</a:t>
            </a:r>
            <a:endParaRPr lang="en-US" b="1" dirty="0"/>
          </a:p>
        </p:txBody>
      </p:sp>
      <p:pic>
        <p:nvPicPr>
          <p:cNvPr id="4098" name="Picture 2" descr="C:\Users\rmanuel\Pictures\champaig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6675" y="1524000"/>
            <a:ext cx="130492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rmanuel\Pictures\champaign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71" y="2908903"/>
            <a:ext cx="1231271" cy="9010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rmanuel\Pictures\champaign 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4" y="1686798"/>
            <a:ext cx="1214280" cy="980202"/>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3"/>
          <p:cNvSpPr>
            <a:spLocks noGrp="1"/>
          </p:cNvSpPr>
          <p:nvPr>
            <p:ph type="dt" sz="half" idx="4294967295"/>
          </p:nvPr>
        </p:nvSpPr>
        <p:spPr>
          <a:xfrm>
            <a:off x="457200" y="6356351"/>
            <a:ext cx="3429000" cy="34924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900" dirty="0" smtClean="0">
                <a:solidFill>
                  <a:schemeClr val="tx1"/>
                </a:solidFill>
              </a:rPr>
              <a:t>ORBIT-1-British Council Presentation-MSM/</a:t>
            </a:r>
            <a:r>
              <a:rPr lang="en-US" sz="900" dirty="0" err="1" smtClean="0">
                <a:solidFill>
                  <a:schemeClr val="tx1"/>
                </a:solidFill>
              </a:rPr>
              <a:t>msm</a:t>
            </a:r>
            <a:endParaRPr lang="en-US" sz="900" dirty="0">
              <a:solidFill>
                <a:schemeClr val="tx1"/>
              </a:solidFill>
            </a:endParaRPr>
          </a:p>
        </p:txBody>
      </p:sp>
      <p:sp>
        <p:nvSpPr>
          <p:cNvPr id="13" name="Footer Placeholder 4"/>
          <p:cNvSpPr>
            <a:spLocks noGrp="1"/>
          </p:cNvSpPr>
          <p:nvPr>
            <p:ph type="ftr" sz="quarter" idx="4294967295"/>
          </p:nvPr>
        </p:nvSpPr>
        <p:spPr>
          <a:xfrm>
            <a:off x="4114800" y="6356351"/>
            <a:ext cx="1905000" cy="349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900" dirty="0" smtClean="0">
                <a:solidFill>
                  <a:schemeClr val="tx1"/>
                </a:solidFill>
              </a:rPr>
              <a:t>2014-07-14</a:t>
            </a:r>
            <a:endParaRPr lang="en-US" sz="900" dirty="0">
              <a:solidFill>
                <a:schemeClr val="tx1"/>
              </a:solidFill>
            </a:endParaRPr>
          </a:p>
        </p:txBody>
      </p:sp>
      <p:sp>
        <p:nvSpPr>
          <p:cNvPr id="14"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900" dirty="0" smtClean="0">
                <a:solidFill>
                  <a:schemeClr val="tx1"/>
                </a:solidFill>
              </a:rPr>
              <a:t> Page </a:t>
            </a:r>
            <a:fld id="{70E98DE3-B71D-40C4-BA70-4D7DDCCAE012}" type="slidenum">
              <a:rPr lang="en-US" sz="900" smtClean="0">
                <a:solidFill>
                  <a:schemeClr val="tx1"/>
                </a:solidFill>
              </a:rPr>
              <a:pPr/>
              <a:t>6</a:t>
            </a:fld>
            <a:r>
              <a:rPr lang="en-US" sz="900" dirty="0" smtClean="0">
                <a:solidFill>
                  <a:schemeClr val="tx1"/>
                </a:solidFill>
              </a:rPr>
              <a:t> of 44</a:t>
            </a:r>
            <a:endParaRPr lang="en-US" sz="900" dirty="0">
              <a:solidFill>
                <a:schemeClr val="tx1"/>
              </a:solidFill>
            </a:endParaRPr>
          </a:p>
        </p:txBody>
      </p:sp>
    </p:spTree>
    <p:extLst>
      <p:ext uri="{BB962C8B-B14F-4D97-AF65-F5344CB8AC3E}">
        <p14:creationId xmlns:p14="http://schemas.microsoft.com/office/powerpoint/2010/main" val="519184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vert="horz" lIns="91440" tIns="45720" rIns="91440" bIns="45720" rtlCol="0" anchor="ctr">
            <a:noAutofit/>
          </a:bodyPr>
          <a:lstStyle/>
          <a:p>
            <a:r>
              <a:rPr lang="en-US" sz="2800" b="1" u="sng" dirty="0" smtClean="0">
                <a:latin typeface="Aharoni" panose="02010803020104030203" pitchFamily="2" charset="-79"/>
                <a:cs typeface="Aharoni" panose="02010803020104030203" pitchFamily="2" charset="-79"/>
              </a:rPr>
              <a:t>……LECTURER </a:t>
            </a:r>
            <a:r>
              <a:rPr lang="en-US" sz="2800" b="1" u="sng" dirty="0">
                <a:latin typeface="Aharoni" panose="02010803020104030203" pitchFamily="2" charset="-79"/>
                <a:cs typeface="Aharoni" panose="02010803020104030203" pitchFamily="2" charset="-79"/>
              </a:rPr>
              <a:t>TRAINING (CONT).</a:t>
            </a:r>
          </a:p>
        </p:txBody>
      </p:sp>
      <p:sp>
        <p:nvSpPr>
          <p:cNvPr id="3" name="Content Placeholder 2"/>
          <p:cNvSpPr>
            <a:spLocks noGrp="1"/>
          </p:cNvSpPr>
          <p:nvPr>
            <p:ph idx="1"/>
          </p:nvPr>
        </p:nvSpPr>
        <p:spPr>
          <a:xfrm>
            <a:off x="228600" y="1524000"/>
            <a:ext cx="8839200" cy="4525963"/>
          </a:xfrm>
          <a:ln>
            <a:solidFill>
              <a:schemeClr val="bg1"/>
            </a:solidFill>
          </a:ln>
        </p:spPr>
        <p:txBody>
          <a:bodyPr>
            <a:noAutofit/>
          </a:bodyPr>
          <a:lstStyle/>
          <a:p>
            <a:pPr marL="0" indent="0" algn="just">
              <a:spcBef>
                <a:spcPts val="0"/>
              </a:spcBef>
              <a:buNone/>
            </a:pPr>
            <a:r>
              <a:rPr lang="en-US" sz="2600" b="1" i="1" u="sng" dirty="0" smtClean="0"/>
              <a:t>Topics covered </a:t>
            </a:r>
            <a:r>
              <a:rPr lang="en-US" sz="2600" b="1" i="1" u="sng" dirty="0"/>
              <a:t> </a:t>
            </a:r>
            <a:r>
              <a:rPr lang="en-US" sz="2600" b="1" i="1" u="sng" dirty="0" smtClean="0"/>
              <a:t>included among others:</a:t>
            </a:r>
          </a:p>
          <a:p>
            <a:pPr marL="0" indent="0" algn="just">
              <a:spcBef>
                <a:spcPts val="0"/>
              </a:spcBef>
              <a:buNone/>
            </a:pPr>
            <a:endParaRPr lang="en-US" sz="2600" dirty="0" smtClean="0"/>
          </a:p>
          <a:p>
            <a:pPr algn="just">
              <a:spcBef>
                <a:spcPts val="0"/>
              </a:spcBef>
            </a:pPr>
            <a:r>
              <a:rPr lang="en-US" sz="2600" dirty="0" smtClean="0">
                <a:latin typeface="Arial" panose="020B0604020202020204" pitchFamily="34" charset="0"/>
                <a:cs typeface="Arial" panose="020B0604020202020204" pitchFamily="34" charset="0"/>
              </a:rPr>
              <a:t>Effective orientation and induction of students</a:t>
            </a:r>
          </a:p>
          <a:p>
            <a:pPr algn="just">
              <a:spcBef>
                <a:spcPts val="0"/>
              </a:spcBef>
            </a:pPr>
            <a:r>
              <a:rPr lang="en-US" sz="2600" dirty="0" smtClean="0">
                <a:latin typeface="Arial" panose="020B0604020202020204" pitchFamily="34" charset="0"/>
                <a:cs typeface="Arial" panose="020B0604020202020204" pitchFamily="34" charset="0"/>
              </a:rPr>
              <a:t>Developing an excellent learning </a:t>
            </a:r>
            <a:r>
              <a:rPr lang="en-US" sz="2600" dirty="0" err="1" smtClean="0">
                <a:latin typeface="Arial" panose="020B0604020202020204" pitchFamily="34" charset="0"/>
                <a:cs typeface="Arial" panose="020B0604020202020204" pitchFamily="34" charset="0"/>
              </a:rPr>
              <a:t>programme</a:t>
            </a:r>
            <a:endParaRPr lang="en-US" sz="2600" dirty="0" smtClean="0">
              <a:latin typeface="Arial" panose="020B0604020202020204" pitchFamily="34" charset="0"/>
              <a:cs typeface="Arial" panose="020B0604020202020204" pitchFamily="34" charset="0"/>
            </a:endParaRPr>
          </a:p>
          <a:p>
            <a:pPr algn="just">
              <a:spcBef>
                <a:spcPts val="0"/>
              </a:spcBef>
            </a:pPr>
            <a:r>
              <a:rPr lang="en-US" sz="2600" dirty="0" smtClean="0">
                <a:latin typeface="Arial" panose="020B0604020202020204" pitchFamily="34" charset="0"/>
                <a:cs typeface="Arial" panose="020B0604020202020204" pitchFamily="34" charset="0"/>
              </a:rPr>
              <a:t>Being an excellent teacher</a:t>
            </a:r>
          </a:p>
          <a:p>
            <a:pPr algn="just">
              <a:spcBef>
                <a:spcPts val="0"/>
              </a:spcBef>
            </a:pPr>
            <a:r>
              <a:rPr lang="en-US" sz="2600" dirty="0" smtClean="0">
                <a:latin typeface="Arial" panose="020B0604020202020204" pitchFamily="34" charset="0"/>
                <a:cs typeface="Arial" panose="020B0604020202020204" pitchFamily="34" charset="0"/>
              </a:rPr>
              <a:t>Linking the student experience with the work environment</a:t>
            </a:r>
          </a:p>
          <a:p>
            <a:pPr algn="just"/>
            <a:r>
              <a:rPr lang="en-US" sz="2600" dirty="0" smtClean="0">
                <a:latin typeface="Arial" panose="020B0604020202020204" pitchFamily="34" charset="0"/>
                <a:cs typeface="Arial" panose="020B0604020202020204" pitchFamily="34" charset="0"/>
              </a:rPr>
              <a:t>Assessing competencies</a:t>
            </a:r>
          </a:p>
          <a:p>
            <a:pPr algn="just"/>
            <a:r>
              <a:rPr lang="en-US" sz="2600" dirty="0" smtClean="0">
                <a:latin typeface="Arial" panose="020B0604020202020204" pitchFamily="34" charset="0"/>
                <a:cs typeface="Arial" panose="020B0604020202020204" pitchFamily="34" charset="0"/>
              </a:rPr>
              <a:t>Making the most of learning resources</a:t>
            </a:r>
          </a:p>
          <a:p>
            <a:pPr algn="just"/>
            <a:r>
              <a:rPr lang="en-US" sz="2600" dirty="0" smtClean="0">
                <a:latin typeface="Arial" panose="020B0604020202020204" pitchFamily="34" charset="0"/>
                <a:cs typeface="Arial" panose="020B0604020202020204" pitchFamily="34" charset="0"/>
              </a:rPr>
              <a:t>Encouraging the teacher as a learner</a:t>
            </a:r>
          </a:p>
          <a:p>
            <a:pPr algn="just"/>
            <a:r>
              <a:rPr lang="en-US" sz="2600" dirty="0" smtClean="0">
                <a:latin typeface="Arial" panose="020B0604020202020204" pitchFamily="34" charset="0"/>
                <a:cs typeface="Arial" panose="020B0604020202020204" pitchFamily="34" charset="0"/>
              </a:rPr>
              <a:t>Monitoring quality and planning improvement</a:t>
            </a:r>
          </a:p>
          <a:p>
            <a:pPr algn="just"/>
            <a:endParaRPr lang="en-US" sz="2600" dirty="0"/>
          </a:p>
        </p:txBody>
      </p:sp>
      <p:sp>
        <p:nvSpPr>
          <p:cNvPr id="4" name="Date Placeholder 3"/>
          <p:cNvSpPr>
            <a:spLocks noGrp="1"/>
          </p:cNvSpPr>
          <p:nvPr>
            <p:ph type="dt" sz="half" idx="4294967295"/>
          </p:nvPr>
        </p:nvSpPr>
        <p:spPr>
          <a:xfrm>
            <a:off x="457200" y="6356351"/>
            <a:ext cx="3429000" cy="349249"/>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900" dirty="0" smtClean="0">
                <a:solidFill>
                  <a:schemeClr val="tx1"/>
                </a:solidFill>
              </a:rPr>
              <a:t>ORBIT-1-British Council Presentation-MSM/</a:t>
            </a:r>
            <a:r>
              <a:rPr lang="en-US" sz="900" dirty="0" err="1" smtClean="0">
                <a:solidFill>
                  <a:schemeClr val="tx1"/>
                </a:solidFill>
              </a:rPr>
              <a:t>msm</a:t>
            </a:r>
            <a:endParaRPr lang="en-US" sz="900" dirty="0">
              <a:solidFill>
                <a:schemeClr val="tx1"/>
              </a:solidFill>
            </a:endParaRPr>
          </a:p>
        </p:txBody>
      </p:sp>
      <p:sp>
        <p:nvSpPr>
          <p:cNvPr id="5" name="Footer Placeholder 4"/>
          <p:cNvSpPr>
            <a:spLocks noGrp="1"/>
          </p:cNvSpPr>
          <p:nvPr>
            <p:ph type="ftr" sz="quarter" idx="4294967295"/>
          </p:nvPr>
        </p:nvSpPr>
        <p:spPr>
          <a:xfrm>
            <a:off x="4114800" y="6356351"/>
            <a:ext cx="1905000" cy="34925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z="900" dirty="0" smtClean="0">
                <a:solidFill>
                  <a:schemeClr val="tx1"/>
                </a:solidFill>
              </a:rPr>
              <a:t>2014-07-14</a:t>
            </a:r>
            <a:endParaRPr lang="en-US" sz="900" dirty="0">
              <a:solidFill>
                <a:schemeClr val="tx1"/>
              </a:solidFill>
            </a:endParaRPr>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900" dirty="0" smtClean="0">
                <a:solidFill>
                  <a:schemeClr val="tx1"/>
                </a:solidFill>
              </a:rPr>
              <a:t> Page </a:t>
            </a:r>
            <a:fld id="{70E98DE3-B71D-40C4-BA70-4D7DDCCAE012}" type="slidenum">
              <a:rPr lang="en-US" sz="900" smtClean="0">
                <a:solidFill>
                  <a:schemeClr val="tx1"/>
                </a:solidFill>
              </a:rPr>
              <a:pPr/>
              <a:t>7</a:t>
            </a:fld>
            <a:r>
              <a:rPr lang="en-US" sz="900" dirty="0" smtClean="0">
                <a:solidFill>
                  <a:schemeClr val="tx1"/>
                </a:solidFill>
              </a:rPr>
              <a:t> of 44</a:t>
            </a:r>
            <a:endParaRPr lang="en-US" sz="900" dirty="0">
              <a:solidFill>
                <a:schemeClr val="tx1"/>
              </a:solidFill>
            </a:endParaRPr>
          </a:p>
        </p:txBody>
      </p:sp>
    </p:spTree>
    <p:extLst>
      <p:ext uri="{BB962C8B-B14F-4D97-AF65-F5344CB8AC3E}">
        <p14:creationId xmlns:p14="http://schemas.microsoft.com/office/powerpoint/2010/main" val="2942310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ZA" sz="3600" dirty="0" smtClean="0">
                <a:latin typeface="Aharoni" pitchFamily="2" charset="-79"/>
                <a:cs typeface="Aharoni" pitchFamily="2" charset="-79"/>
              </a:rPr>
              <a:t>SOFT SKILLS </a:t>
            </a:r>
            <a:br>
              <a:rPr lang="en-ZA" sz="3600" dirty="0" smtClean="0">
                <a:latin typeface="Aharoni" pitchFamily="2" charset="-79"/>
                <a:cs typeface="Aharoni" pitchFamily="2" charset="-79"/>
              </a:rPr>
            </a:br>
            <a:r>
              <a:rPr lang="en-ZA" sz="3600" dirty="0" smtClean="0">
                <a:latin typeface="Aharoni" pitchFamily="2" charset="-79"/>
                <a:cs typeface="Aharoni" pitchFamily="2" charset="-79"/>
              </a:rPr>
              <a:t>ENTERPRISE PASSPORT</a:t>
            </a:r>
            <a:endParaRPr lang="en-ZA" sz="3600" dirty="0">
              <a:latin typeface="Aharoni" pitchFamily="2" charset="-79"/>
              <a:cs typeface="Aharoni" pitchFamily="2" charset="-79"/>
            </a:endParaRPr>
          </a:p>
        </p:txBody>
      </p:sp>
      <p:sp>
        <p:nvSpPr>
          <p:cNvPr id="9" name="Content Placeholder 8"/>
          <p:cNvSpPr>
            <a:spLocks noGrp="1"/>
          </p:cNvSpPr>
          <p:nvPr>
            <p:ph sz="half" idx="2"/>
          </p:nvPr>
        </p:nvSpPr>
        <p:spPr/>
        <p:txBody>
          <a:bodyPr>
            <a:normAutofit lnSpcReduction="10000"/>
          </a:bodyPr>
          <a:lstStyle/>
          <a:p>
            <a:pPr marL="0" indent="0" algn="just">
              <a:buNone/>
              <a:defRPr/>
            </a:pPr>
            <a:r>
              <a:rPr lang="en-GB" sz="2400" b="1" dirty="0">
                <a:solidFill>
                  <a:schemeClr val="accent3">
                    <a:lumMod val="75000"/>
                  </a:schemeClr>
                </a:solidFill>
              </a:rPr>
              <a:t>A tool designed to help develop capacity for enterprise, innovation and initiative</a:t>
            </a:r>
          </a:p>
          <a:p>
            <a:pPr lvl="1" algn="just">
              <a:lnSpc>
                <a:spcPct val="150000"/>
              </a:lnSpc>
              <a:defRPr/>
            </a:pPr>
            <a:r>
              <a:rPr lang="en-GB" sz="2000" dirty="0"/>
              <a:t>Enterprise Qualities &amp; Attitudes</a:t>
            </a:r>
            <a:endParaRPr lang="en-GB" sz="700" dirty="0"/>
          </a:p>
          <a:p>
            <a:pPr lvl="1" algn="just">
              <a:lnSpc>
                <a:spcPct val="150000"/>
              </a:lnSpc>
              <a:defRPr/>
            </a:pPr>
            <a:r>
              <a:rPr lang="en-GB" sz="2000" dirty="0"/>
              <a:t>Enterprising Behaviour</a:t>
            </a:r>
            <a:endParaRPr lang="en-GB" sz="700" dirty="0"/>
          </a:p>
          <a:p>
            <a:pPr lvl="1" algn="just">
              <a:lnSpc>
                <a:spcPct val="150000"/>
              </a:lnSpc>
              <a:defRPr/>
            </a:pPr>
            <a:r>
              <a:rPr lang="en-GB" sz="2000" dirty="0"/>
              <a:t>Enterprising Knowledge &amp; Understanding</a:t>
            </a:r>
            <a:endParaRPr lang="en-GB" sz="700" dirty="0"/>
          </a:p>
          <a:p>
            <a:pPr lvl="1" algn="just">
              <a:lnSpc>
                <a:spcPct val="150000"/>
              </a:lnSpc>
              <a:defRPr/>
            </a:pPr>
            <a:r>
              <a:rPr lang="en-GB" sz="2000" dirty="0"/>
              <a:t>Enterprising Skills</a:t>
            </a:r>
            <a:endParaRPr lang="en-US" sz="2000" dirty="0"/>
          </a:p>
          <a:p>
            <a:pPr>
              <a:defRPr/>
            </a:pPr>
            <a:endParaRPr lang="en-GB" sz="2400" dirty="0"/>
          </a:p>
          <a:p>
            <a:endParaRPr lang="en-ZA" dirty="0"/>
          </a:p>
        </p:txBody>
      </p:sp>
      <p:sp>
        <p:nvSpPr>
          <p:cNvPr id="4" name="Date Placeholder 3"/>
          <p:cNvSpPr>
            <a:spLocks noGrp="1"/>
          </p:cNvSpPr>
          <p:nvPr>
            <p:ph type="dt" sz="half" idx="10"/>
          </p:nvPr>
        </p:nvSpPr>
        <p:spPr>
          <a:xfrm>
            <a:off x="4419600" y="6324600"/>
            <a:ext cx="2133600" cy="349249"/>
          </a:xfrm>
        </p:spPr>
        <p:txBody>
          <a:bodyPr/>
          <a:lstStyle/>
          <a:p>
            <a:r>
              <a:rPr lang="en-US" dirty="0" smtClean="0"/>
              <a:t>2014-07-14</a:t>
            </a:r>
            <a:endParaRPr lang="en-US" dirty="0"/>
          </a:p>
        </p:txBody>
      </p:sp>
      <p:sp>
        <p:nvSpPr>
          <p:cNvPr id="5" name="Footer Placeholder 4"/>
          <p:cNvSpPr>
            <a:spLocks noGrp="1"/>
          </p:cNvSpPr>
          <p:nvPr>
            <p:ph type="ftr" sz="quarter" idx="11"/>
          </p:nvPr>
        </p:nvSpPr>
        <p:spPr>
          <a:xfrm>
            <a:off x="381000" y="6324600"/>
            <a:ext cx="3505200" cy="349250"/>
          </a:xfrm>
        </p:spPr>
        <p:txBody>
          <a:bodyPr/>
          <a:lstStyle/>
          <a:p>
            <a:r>
              <a:rPr lang="en-US" dirty="0" smtClean="0"/>
              <a:t>ORBIT-1-British Council Presentation-MSM/</a:t>
            </a:r>
            <a:r>
              <a:rPr lang="en-US" dirty="0" err="1" smtClean="0"/>
              <a:t>msm</a:t>
            </a:r>
            <a:endParaRPr lang="en-US" dirty="0"/>
          </a:p>
        </p:txBody>
      </p:sp>
      <p:sp>
        <p:nvSpPr>
          <p:cNvPr id="6" name="Slide Number Placeholder 5"/>
          <p:cNvSpPr>
            <a:spLocks noGrp="1"/>
          </p:cNvSpPr>
          <p:nvPr>
            <p:ph type="sldNum" sz="quarter" idx="12"/>
          </p:nvPr>
        </p:nvSpPr>
        <p:spPr/>
        <p:txBody>
          <a:bodyPr/>
          <a:lstStyle/>
          <a:p>
            <a:r>
              <a:rPr lang="en-US" dirty="0" smtClean="0"/>
              <a:t>Page </a:t>
            </a:r>
            <a:fld id="{70E98DE3-B71D-40C4-BA70-4D7DDCCAE012}" type="slidenum">
              <a:rPr lang="en-US" smtClean="0"/>
              <a:pPr/>
              <a:t>8</a:t>
            </a:fld>
            <a:r>
              <a:rPr lang="en-US" dirty="0" smtClean="0"/>
              <a:t> of 44 </a:t>
            </a:r>
            <a:endParaRPr lang="en-US" dirty="0"/>
          </a:p>
        </p:txBody>
      </p:sp>
      <p:pic>
        <p:nvPicPr>
          <p:cNvPr id="10" name="Content Placeholder 9"/>
          <p:cNvPicPr>
            <a:picLocks noGrp="1" noChangeAspect="1" noChangeArrowheads="1"/>
          </p:cNvPicPr>
          <p:nvPr>
            <p:ph sz="half" idx="1"/>
          </p:nvPr>
        </p:nvPicPr>
        <p:blipFill>
          <a:blip r:embed="rId2" cstate="print"/>
          <a:srcRect/>
          <a:stretch>
            <a:fillRect/>
          </a:stretch>
        </p:blipFill>
        <p:spPr>
          <a:xfrm>
            <a:off x="822383" y="1600200"/>
            <a:ext cx="3308233" cy="4525963"/>
          </a:xfrm>
          <a:prstGeom prst="rect">
            <a:avLst/>
          </a:prstGeom>
          <a:effectLst>
            <a:softEdge rad="112500"/>
          </a:effectLst>
        </p:spPr>
      </p:pic>
    </p:spTree>
    <p:extLst>
      <p:ext uri="{BB962C8B-B14F-4D97-AF65-F5344CB8AC3E}">
        <p14:creationId xmlns:p14="http://schemas.microsoft.com/office/powerpoint/2010/main" val="3540694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435975" cy="1143000"/>
          </a:xfrm>
        </p:spPr>
        <p:txBody>
          <a:bodyPr/>
          <a:lstStyle/>
          <a:p>
            <a:pPr algn="ctr" eaLnBrk="1" hangingPunct="1">
              <a:defRPr/>
            </a:pPr>
            <a:r>
              <a:rPr lang="en-GB" dirty="0" smtClean="0">
                <a:solidFill>
                  <a:schemeClr val="accent1">
                    <a:lumMod val="75000"/>
                  </a:schemeClr>
                </a:solidFill>
                <a:ea typeface="+mj-ea"/>
              </a:rPr>
              <a:t> </a:t>
            </a:r>
            <a:r>
              <a:rPr lang="en-GB" sz="3600" b="1" dirty="0" smtClean="0">
                <a:solidFill>
                  <a:srgbClr val="C00000"/>
                </a:solidFill>
              </a:rPr>
              <a:t>WHY THE PASSPORT?</a:t>
            </a:r>
            <a:endParaRPr lang="en-US" sz="3600" b="1" dirty="0" smtClean="0">
              <a:solidFill>
                <a:srgbClr val="C00000"/>
              </a:solidFill>
            </a:endParaRPr>
          </a:p>
        </p:txBody>
      </p:sp>
      <p:sp>
        <p:nvSpPr>
          <p:cNvPr id="3" name="Text Placeholder 2"/>
          <p:cNvSpPr>
            <a:spLocks noGrp="1"/>
          </p:cNvSpPr>
          <p:nvPr>
            <p:ph type="body" idx="1"/>
          </p:nvPr>
        </p:nvSpPr>
        <p:spPr/>
        <p:txBody>
          <a:bodyPr>
            <a:normAutofit/>
          </a:bodyPr>
          <a:lstStyle/>
          <a:p>
            <a:pPr eaLnBrk="1" hangingPunct="1">
              <a:buFont typeface="Wingdings" pitchFamily="2" charset="2"/>
              <a:buNone/>
              <a:defRPr/>
            </a:pPr>
            <a:r>
              <a:rPr lang="en-GB" sz="2800" dirty="0" smtClean="0">
                <a:solidFill>
                  <a:schemeClr val="tx2">
                    <a:lumMod val="75000"/>
                  </a:schemeClr>
                </a:solidFill>
                <a:ea typeface="+mn-ea"/>
              </a:rPr>
              <a:t>Provides students with:</a:t>
            </a:r>
            <a:endParaRPr lang="en-US" sz="2800" dirty="0" smtClean="0">
              <a:solidFill>
                <a:schemeClr val="tx2">
                  <a:lumMod val="75000"/>
                </a:schemeClr>
              </a:solidFill>
              <a:ea typeface="+mn-ea"/>
            </a:endParaRPr>
          </a:p>
        </p:txBody>
      </p:sp>
      <p:sp>
        <p:nvSpPr>
          <p:cNvPr id="21508" name="Content Placeholder 3"/>
          <p:cNvSpPr>
            <a:spLocks noGrp="1"/>
          </p:cNvSpPr>
          <p:nvPr>
            <p:ph sz="half" idx="2"/>
          </p:nvPr>
        </p:nvSpPr>
        <p:spPr/>
        <p:txBody>
          <a:bodyPr/>
          <a:lstStyle/>
          <a:p>
            <a:pPr algn="just" eaLnBrk="1" hangingPunct="1">
              <a:buSzPct val="50000"/>
            </a:pPr>
            <a:r>
              <a:rPr lang="en-GB" sz="2000" dirty="0">
                <a:latin typeface="Arial" charset="0"/>
              </a:rPr>
              <a:t>A chance to practice skills required for employment</a:t>
            </a:r>
          </a:p>
          <a:p>
            <a:pPr algn="just" eaLnBrk="1" hangingPunct="1">
              <a:buSzPct val="50000"/>
            </a:pPr>
            <a:r>
              <a:rPr lang="en-GB" sz="2000" dirty="0">
                <a:latin typeface="Arial" charset="0"/>
              </a:rPr>
              <a:t>Real evidence/examples </a:t>
            </a:r>
          </a:p>
          <a:p>
            <a:pPr lvl="1" algn="just" eaLnBrk="1" hangingPunct="1">
              <a:buSzPct val="50000"/>
            </a:pPr>
            <a:r>
              <a:rPr lang="en-GB" dirty="0">
                <a:latin typeface="Arial" charset="0"/>
              </a:rPr>
              <a:t>to use on a CV</a:t>
            </a:r>
          </a:p>
          <a:p>
            <a:pPr lvl="1" algn="just" eaLnBrk="1" hangingPunct="1">
              <a:buSzPct val="50000"/>
            </a:pPr>
            <a:r>
              <a:rPr lang="en-GB" dirty="0">
                <a:latin typeface="Arial" charset="0"/>
              </a:rPr>
              <a:t>application form</a:t>
            </a:r>
          </a:p>
          <a:p>
            <a:pPr lvl="1" algn="just" eaLnBrk="1" hangingPunct="1">
              <a:buSzPct val="50000"/>
            </a:pPr>
            <a:r>
              <a:rPr lang="en-GB" dirty="0">
                <a:latin typeface="Arial" charset="0"/>
              </a:rPr>
              <a:t>and something positive to show a potential employer at interviews</a:t>
            </a:r>
          </a:p>
          <a:p>
            <a:pPr algn="just" eaLnBrk="1" hangingPunct="1"/>
            <a:endParaRPr lang="en-US" dirty="0">
              <a:latin typeface="Arial" charset="0"/>
            </a:endParaRPr>
          </a:p>
        </p:txBody>
      </p:sp>
      <p:sp>
        <p:nvSpPr>
          <p:cNvPr id="5" name="Text Placeholder 4"/>
          <p:cNvSpPr>
            <a:spLocks noGrp="1"/>
          </p:cNvSpPr>
          <p:nvPr>
            <p:ph type="body" sz="quarter" idx="3"/>
          </p:nvPr>
        </p:nvSpPr>
        <p:spPr/>
        <p:txBody>
          <a:bodyPr>
            <a:normAutofit/>
          </a:bodyPr>
          <a:lstStyle/>
          <a:p>
            <a:pPr eaLnBrk="1" hangingPunct="1">
              <a:buFont typeface="Wingdings" pitchFamily="2" charset="2"/>
              <a:buNone/>
              <a:defRPr/>
            </a:pPr>
            <a:r>
              <a:rPr lang="en-GB" sz="2800" dirty="0" smtClean="0">
                <a:solidFill>
                  <a:schemeClr val="tx2">
                    <a:lumMod val="75000"/>
                  </a:schemeClr>
                </a:solidFill>
                <a:ea typeface="+mn-ea"/>
              </a:rPr>
              <a:t>    Students become more:</a:t>
            </a:r>
            <a:endParaRPr lang="en-US" sz="2800" dirty="0" smtClean="0">
              <a:solidFill>
                <a:schemeClr val="tx2">
                  <a:lumMod val="75000"/>
                </a:schemeClr>
              </a:solidFill>
              <a:ea typeface="+mn-ea"/>
            </a:endParaRPr>
          </a:p>
        </p:txBody>
      </p:sp>
      <p:sp>
        <p:nvSpPr>
          <p:cNvPr id="21510" name="Content Placeholder 5"/>
          <p:cNvSpPr>
            <a:spLocks noGrp="1"/>
          </p:cNvSpPr>
          <p:nvPr>
            <p:ph sz="quarter" idx="4"/>
          </p:nvPr>
        </p:nvSpPr>
        <p:spPr>
          <a:xfrm>
            <a:off x="5102225" y="2209800"/>
            <a:ext cx="4041775" cy="3951288"/>
          </a:xfrm>
        </p:spPr>
        <p:txBody>
          <a:bodyPr>
            <a:noAutofit/>
          </a:bodyPr>
          <a:lstStyle/>
          <a:p>
            <a:pPr algn="just" eaLnBrk="1" hangingPunct="1">
              <a:buSzPct val="50000"/>
            </a:pPr>
            <a:r>
              <a:rPr lang="en-GB" sz="2000" dirty="0">
                <a:latin typeface="Arial" charset="0"/>
              </a:rPr>
              <a:t>Enterprising</a:t>
            </a:r>
          </a:p>
          <a:p>
            <a:pPr algn="just" eaLnBrk="1" hangingPunct="1">
              <a:buSzPct val="50000"/>
            </a:pPr>
            <a:r>
              <a:rPr lang="en-GB" sz="2000" dirty="0">
                <a:latin typeface="Arial" charset="0"/>
              </a:rPr>
              <a:t>Pro-active</a:t>
            </a:r>
          </a:p>
          <a:p>
            <a:pPr algn="just" eaLnBrk="1" hangingPunct="1">
              <a:buSzPct val="50000"/>
            </a:pPr>
            <a:r>
              <a:rPr lang="en-GB" sz="2000" dirty="0">
                <a:latin typeface="Arial" charset="0"/>
              </a:rPr>
              <a:t>Motivated</a:t>
            </a:r>
          </a:p>
          <a:p>
            <a:pPr algn="just" eaLnBrk="1" hangingPunct="1">
              <a:buSzPct val="50000"/>
            </a:pPr>
            <a:r>
              <a:rPr lang="en-GB" sz="2000" dirty="0">
                <a:latin typeface="Arial" charset="0"/>
              </a:rPr>
              <a:t>Empowered</a:t>
            </a:r>
          </a:p>
          <a:p>
            <a:pPr algn="just" eaLnBrk="1" hangingPunct="1">
              <a:buSzPct val="50000"/>
            </a:pPr>
            <a:r>
              <a:rPr lang="en-GB" sz="2000" dirty="0" smtClean="0">
                <a:latin typeface="Arial" charset="0"/>
              </a:rPr>
              <a:t>Self-confident</a:t>
            </a:r>
            <a:endParaRPr lang="en-GB" sz="2000" dirty="0">
              <a:latin typeface="Arial" charset="0"/>
            </a:endParaRPr>
          </a:p>
          <a:p>
            <a:pPr algn="just" eaLnBrk="1" hangingPunct="1">
              <a:buSzPct val="50000"/>
            </a:pPr>
            <a:r>
              <a:rPr lang="en-GB" sz="2000" dirty="0">
                <a:latin typeface="Arial" charset="0"/>
              </a:rPr>
              <a:t>Focussed</a:t>
            </a:r>
          </a:p>
          <a:p>
            <a:pPr algn="just" eaLnBrk="1" hangingPunct="1">
              <a:buSzPct val="50000"/>
            </a:pPr>
            <a:r>
              <a:rPr lang="en-GB" sz="2000" dirty="0">
                <a:latin typeface="Arial" charset="0"/>
              </a:rPr>
              <a:t>Able to set objectives</a:t>
            </a:r>
          </a:p>
          <a:p>
            <a:pPr algn="just" eaLnBrk="1" hangingPunct="1">
              <a:buSzPct val="50000"/>
            </a:pPr>
            <a:r>
              <a:rPr lang="en-GB" sz="2000" dirty="0">
                <a:latin typeface="Arial" charset="0"/>
              </a:rPr>
              <a:t>Aware of the skills required for employment</a:t>
            </a:r>
          </a:p>
          <a:p>
            <a:pPr algn="just" eaLnBrk="1" hangingPunct="1">
              <a:buSzPct val="50000"/>
            </a:pPr>
            <a:r>
              <a:rPr lang="en-GB" sz="2000" dirty="0">
                <a:latin typeface="Arial" charset="0"/>
              </a:rPr>
              <a:t>Motivated overall and showed these skills in their general studies</a:t>
            </a:r>
          </a:p>
          <a:p>
            <a:pPr eaLnBrk="1" hangingPunct="1"/>
            <a:endParaRPr lang="en-US" sz="2000" dirty="0">
              <a:latin typeface="Arial" charset="0"/>
            </a:endParaRPr>
          </a:p>
        </p:txBody>
      </p:sp>
      <p:sp>
        <p:nvSpPr>
          <p:cNvPr id="7"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z="900" dirty="0" smtClean="0">
                <a:solidFill>
                  <a:schemeClr val="tx1"/>
                </a:solidFill>
              </a:rPr>
              <a:t> Page </a:t>
            </a:r>
            <a:fld id="{70E98DE3-B71D-40C4-BA70-4D7DDCCAE012}" type="slidenum">
              <a:rPr lang="en-US" sz="900" smtClean="0">
                <a:solidFill>
                  <a:schemeClr val="tx1"/>
                </a:solidFill>
              </a:rPr>
              <a:pPr/>
              <a:t>9</a:t>
            </a:fld>
            <a:r>
              <a:rPr lang="en-US" sz="900" dirty="0" smtClean="0">
                <a:solidFill>
                  <a:schemeClr val="tx1"/>
                </a:solidFill>
              </a:rPr>
              <a:t> of 44</a:t>
            </a:r>
            <a:endParaRPr lang="en-US" sz="900" dirty="0">
              <a:solidFill>
                <a:schemeClr val="tx1"/>
              </a:solidFill>
            </a:endParaRPr>
          </a:p>
        </p:txBody>
      </p:sp>
      <p:sp>
        <p:nvSpPr>
          <p:cNvPr id="8" name="Date Placeholder 3"/>
          <p:cNvSpPr>
            <a:spLocks noGrp="1"/>
          </p:cNvSpPr>
          <p:nvPr>
            <p:ph type="dt" sz="half" idx="10"/>
          </p:nvPr>
        </p:nvSpPr>
        <p:spPr>
          <a:xfrm>
            <a:off x="4572000" y="6324600"/>
            <a:ext cx="1600200" cy="349249"/>
          </a:xfrm>
        </p:spPr>
        <p:txBody>
          <a:bodyPr/>
          <a:lstStyle/>
          <a:p>
            <a:r>
              <a:rPr lang="en-US" dirty="0" smtClean="0"/>
              <a:t>2014-07-14</a:t>
            </a:r>
            <a:endParaRPr lang="en-US" dirty="0"/>
          </a:p>
        </p:txBody>
      </p:sp>
      <p:sp>
        <p:nvSpPr>
          <p:cNvPr id="9" name="Footer Placeholder 4"/>
          <p:cNvSpPr>
            <a:spLocks noGrp="1"/>
          </p:cNvSpPr>
          <p:nvPr>
            <p:ph type="ftr" sz="quarter" idx="11"/>
          </p:nvPr>
        </p:nvSpPr>
        <p:spPr>
          <a:xfrm>
            <a:off x="152400" y="6324600"/>
            <a:ext cx="3657600" cy="349250"/>
          </a:xfrm>
        </p:spPr>
        <p:txBody>
          <a:bodyPr/>
          <a:lstStyle/>
          <a:p>
            <a:r>
              <a:rPr lang="en-US" dirty="0" smtClean="0"/>
              <a:t>ORBIT-1-British Council Presentation-MSM/</a:t>
            </a:r>
            <a:r>
              <a:rPr lang="en-US" dirty="0" err="1" smtClean="0"/>
              <a:t>msm</a:t>
            </a:r>
            <a:endParaRPr lang="en-US" dirty="0"/>
          </a:p>
        </p:txBody>
      </p:sp>
    </p:spTree>
    <p:extLst>
      <p:ext uri="{BB962C8B-B14F-4D97-AF65-F5344CB8AC3E}">
        <p14:creationId xmlns:p14="http://schemas.microsoft.com/office/powerpoint/2010/main" val="293361990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5306</TotalTime>
  <Words>2501</Words>
  <Application>Microsoft Office PowerPoint</Application>
  <PresentationFormat>On-screen Show (4:3)</PresentationFormat>
  <Paragraphs>425</Paragraphs>
  <Slides>44</Slides>
  <Notes>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OBJECTIVES OF THE PARTNERSHIP</vt:lpstr>
      <vt:lpstr>PARTNERS</vt:lpstr>
      <vt:lpstr>HARROW-ORBIT DELIVERABLES</vt:lpstr>
      <vt:lpstr>LECTURER TRAINING</vt:lpstr>
      <vt:lpstr>CHAMPAGNE MOMENTS HARROW-ORBIT DELIVERABLES  – TEACHER TRAINING</vt:lpstr>
      <vt:lpstr>……LECTURER TRAINING (CONT).</vt:lpstr>
      <vt:lpstr>SOFT SKILLS  ENTERPRISE PASSPORT</vt:lpstr>
      <vt:lpstr> WHY THE PASSPORT?</vt:lpstr>
      <vt:lpstr>ENTERPRISE PASSPORT CONT…</vt:lpstr>
      <vt:lpstr>Current use of Enterprise Passport</vt:lpstr>
      <vt:lpstr>AND NOW ALSO IN….</vt:lpstr>
      <vt:lpstr>ACTIVITIES INVOLVED</vt:lpstr>
      <vt:lpstr>DUDLEY-ORBIT DELIVERABLES</vt:lpstr>
      <vt:lpstr>MENTORING PROGRAMME</vt:lpstr>
      <vt:lpstr>IMPLEMENTATION</vt:lpstr>
      <vt:lpstr>CHAMPAGNE MOMENTS DUDLEY COLLEGE</vt:lpstr>
      <vt:lpstr>QUALITY OF TEACHING AND LEARNING</vt:lpstr>
      <vt:lpstr>CHAMPAGNE MOMENTS ORBIT COLLEGE MOMENTS</vt:lpstr>
      <vt:lpstr>TRAINING FOR BACKYARD MECHANICS</vt:lpstr>
      <vt:lpstr>PowerPoint Presentation</vt:lpstr>
      <vt:lpstr>MODIFYING, SPRAY PAINTING AND DIESEL AND PETROL ENGINES</vt:lpstr>
      <vt:lpstr>PowerPoint Presentation</vt:lpstr>
      <vt:lpstr>THE WORKSHOP</vt:lpstr>
      <vt:lpstr>OUPA AT WORK</vt:lpstr>
      <vt:lpstr>WORLD SKILLS COMPETITION</vt:lpstr>
      <vt:lpstr>…WORLD SKILLS CONTINUED</vt:lpstr>
      <vt:lpstr>…… WORLD SKILLS CONTINUED </vt:lpstr>
      <vt:lpstr>    WE WISH WE COULD SAY:  “SEE YOU IN SAO PAULO IN 2015!!”</vt:lpstr>
      <vt:lpstr>HOWEVER….. </vt:lpstr>
      <vt:lpstr>What contributed to the success of the project partnership</vt:lpstr>
      <vt:lpstr> Benefits derived  </vt:lpstr>
      <vt:lpstr>PARTNERING WITH FORD SA</vt:lpstr>
      <vt:lpstr>Some of the vehicles donated by FORD</vt:lpstr>
      <vt:lpstr>BENEFITS DERIVED …</vt:lpstr>
      <vt:lpstr> BENEFITS DERIVED </vt:lpstr>
      <vt:lpstr>FLAT BEER MOMENTS</vt:lpstr>
      <vt:lpstr>OUTCOMES NOT YET ACHIEVED</vt:lpstr>
      <vt:lpstr>DISSEMINATION</vt:lpstr>
      <vt:lpstr>Conclusion</vt:lpstr>
      <vt:lpstr>Conclusion</vt:lpstr>
      <vt:lpstr>CONCLUSION</vt:lpstr>
      <vt:lpstr>CONCLUSION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Mariette Viljoen</dc:creator>
  <cp:lastModifiedBy>Doric Sithole (South Africa)</cp:lastModifiedBy>
  <cp:revision>211</cp:revision>
  <cp:lastPrinted>2014-03-03T11:25:28Z</cp:lastPrinted>
  <dcterms:created xsi:type="dcterms:W3CDTF">2012-05-30T12:12:08Z</dcterms:created>
  <dcterms:modified xsi:type="dcterms:W3CDTF">2014-07-29T09:45:25Z</dcterms:modified>
</cp:coreProperties>
</file>