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handoutMasterIdLst>
    <p:handoutMasterId r:id="rId19"/>
  </p:handoutMasterIdLst>
  <p:sldIdLst>
    <p:sldId id="258" r:id="rId2"/>
    <p:sldId id="259" r:id="rId3"/>
    <p:sldId id="265" r:id="rId4"/>
    <p:sldId id="296" r:id="rId5"/>
    <p:sldId id="275" r:id="rId6"/>
    <p:sldId id="295" r:id="rId7"/>
    <p:sldId id="274" r:id="rId8"/>
    <p:sldId id="297" r:id="rId9"/>
    <p:sldId id="267" r:id="rId10"/>
    <p:sldId id="271" r:id="rId11"/>
    <p:sldId id="291" r:id="rId12"/>
    <p:sldId id="298" r:id="rId13"/>
    <p:sldId id="292" r:id="rId14"/>
    <p:sldId id="283" r:id="rId15"/>
    <p:sldId id="282" r:id="rId16"/>
    <p:sldId id="286" r:id="rId17"/>
    <p:sldId id="300" r:id="rId18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>
        <p:scale>
          <a:sx n="100" d="100"/>
          <a:sy n="100" d="100"/>
        </p:scale>
        <p:origin x="-7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1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EC9476D-EBE2-4054-9CC6-6872739A7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71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971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1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4C050-1EAC-4150-B24E-4CBB4B009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7177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82C03-A26D-404D-A5B9-FB53A00DC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3310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C0B6-B64A-472C-A5F6-5F727971A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500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B7F20-C68A-4A0C-AD02-FA2BD3022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702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5131D-284D-4DC2-8A6F-E812719DD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4743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A9A21-5EC6-44B2-A927-267464554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3118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60695-0ACB-4568-9E77-BE0D471CE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0131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CEC14-5A52-4453-9DB4-E464465DF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8371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8982B-DB40-4040-8004-4F792850C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0079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C43-876B-4163-9C2F-55EE90A3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6824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80757-88A8-4EB8-973A-A25B2F0A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7709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2868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ZA"/>
              </a:p>
            </p:txBody>
          </p:sp>
          <p:sp>
            <p:nvSpPr>
              <p:cNvPr id="2868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868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8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8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9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9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A8031F6-348C-450E-9205-EEA48D88B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ZA" b="1" dirty="0" smtClean="0"/>
              <a:t>BRITISH COUNCIL CONFERENCE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ZA" b="1" dirty="0" smtClean="0"/>
              <a:t>18 July 2014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ZA" b="1" dirty="0" smtClean="0"/>
              <a:t/>
            </a:r>
            <a:br>
              <a:rPr lang="en-ZA" b="1" dirty="0" smtClean="0"/>
            </a:br>
            <a:endParaRPr lang="en-ZA" b="1" dirty="0" smtClean="0"/>
          </a:p>
          <a:p>
            <a:pPr algn="ctr">
              <a:buFont typeface="Wingdings" pitchFamily="2" charset="2"/>
              <a:buNone/>
              <a:defRPr/>
            </a:pPr>
            <a:endParaRPr lang="en-ZA" sz="2800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en-ZA" sz="2800" b="1" dirty="0" smtClean="0"/>
              <a:t>Post-School Education and Training in South Africa</a:t>
            </a:r>
            <a:endParaRPr lang="en-ZA" b="1" dirty="0" smtClean="0"/>
          </a:p>
          <a:p>
            <a:pPr algn="ctr">
              <a:buFont typeface="Wingdings" pitchFamily="2" charset="2"/>
              <a:buNone/>
              <a:defRPr/>
            </a:pPr>
            <a:endParaRPr lang="en-ZA" dirty="0"/>
          </a:p>
          <a:p>
            <a:pPr algn="ctr">
              <a:buFont typeface="Wingdings" pitchFamily="2" charset="2"/>
              <a:buNone/>
              <a:defRPr/>
            </a:pPr>
            <a:r>
              <a:rPr lang="en-ZA" sz="2400" dirty="0" smtClean="0"/>
              <a:t>Prof Joy Papier, Director: IPSS </a:t>
            </a:r>
            <a:endParaRPr lang="en-ZA" sz="24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99592" y="1916113"/>
            <a:ext cx="7687196" cy="49418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b="1" dirty="0" smtClean="0"/>
              <a:t>Purpose of TVET Colleges</a:t>
            </a:r>
          </a:p>
          <a:p>
            <a:pPr marL="0" indent="0" eaLnBrk="1" hangingPunct="1">
              <a:buNone/>
              <a:defRPr/>
            </a:pPr>
            <a:endParaRPr lang="en-GB" b="1" dirty="0" smtClean="0"/>
          </a:p>
          <a:p>
            <a:pPr eaLnBrk="1" hangingPunct="1">
              <a:defRPr/>
            </a:pPr>
            <a:r>
              <a:rPr lang="en-GB" sz="2800" dirty="0" smtClean="0"/>
              <a:t>Purpose of FET colleges – White Paper changes name to TVET colleges</a:t>
            </a:r>
          </a:p>
          <a:p>
            <a:pPr eaLnBrk="1" hangingPunct="1">
              <a:defRPr/>
            </a:pPr>
            <a:r>
              <a:rPr lang="en-GB" sz="2800" dirty="0"/>
              <a:t> </a:t>
            </a:r>
            <a:r>
              <a:rPr lang="en-GB" sz="2800" dirty="0" smtClean="0"/>
              <a:t>p.16: “the main purpose of the TVET colleges is to prepare students for the workplace and/or self-employment, and it is essential that they develop and maintain close working relationships with employers in their areas of study”.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800" dirty="0" smtClean="0"/>
              <a:t>                              </a:t>
            </a:r>
          </a:p>
        </p:txBody>
      </p:sp>
      <p:pic>
        <p:nvPicPr>
          <p:cNvPr id="11267" name="Picture 7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99592" y="1916113"/>
            <a:ext cx="7687196" cy="4941887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GB" b="1" dirty="0" smtClean="0"/>
              <a:t>Strengthening </a:t>
            </a:r>
            <a:r>
              <a:rPr lang="en-GB" b="1" dirty="0"/>
              <a:t>p</a:t>
            </a:r>
            <a:r>
              <a:rPr lang="en-GB" b="1" dirty="0" smtClean="0"/>
              <a:t>ublic TVET Colleges</a:t>
            </a:r>
          </a:p>
          <a:p>
            <a:pPr eaLnBrk="1" hangingPunct="1">
              <a:defRPr/>
            </a:pPr>
            <a:r>
              <a:rPr lang="en-GB" sz="2800" dirty="0" smtClean="0"/>
              <a:t>Programmes to be streamlined and offered in more modes </a:t>
            </a:r>
            <a:r>
              <a:rPr lang="en-GB" sz="2800" dirty="0" err="1" smtClean="0"/>
              <a:t>eg</a:t>
            </a:r>
            <a:r>
              <a:rPr lang="en-GB" sz="2800" dirty="0" smtClean="0"/>
              <a:t>. part-time</a:t>
            </a:r>
          </a:p>
          <a:p>
            <a:pPr eaLnBrk="1" hangingPunct="1">
              <a:defRPr/>
            </a:pPr>
            <a:r>
              <a:rPr lang="en-GB" sz="2800" dirty="0" smtClean="0"/>
              <a:t>Student financial, academic and emotional support</a:t>
            </a:r>
          </a:p>
          <a:p>
            <a:pPr eaLnBrk="1" hangingPunct="1">
              <a:defRPr/>
            </a:pPr>
            <a:r>
              <a:rPr lang="en-GB" sz="2800" dirty="0" smtClean="0"/>
              <a:t>Lecturer capacity development, formal qualifications, proper remuneration system</a:t>
            </a:r>
          </a:p>
          <a:p>
            <a:pPr eaLnBrk="1" hangingPunct="1">
              <a:defRPr/>
            </a:pPr>
            <a:r>
              <a:rPr lang="en-GB" sz="2800" dirty="0" smtClean="0"/>
              <a:t>Management structures</a:t>
            </a:r>
          </a:p>
          <a:p>
            <a:pPr eaLnBrk="1" hangingPunct="1">
              <a:defRPr/>
            </a:pPr>
            <a:r>
              <a:rPr lang="en-GB" sz="2800" dirty="0" smtClean="0"/>
              <a:t>Systems to enable partnerships                              </a:t>
            </a:r>
          </a:p>
        </p:txBody>
      </p:sp>
      <p:pic>
        <p:nvPicPr>
          <p:cNvPr id="11267" name="Picture 7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1888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8244408" cy="4976192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GB" b="1" dirty="0" smtClean="0"/>
              <a:t>Colleges still face many challenges-</a:t>
            </a:r>
          </a:p>
          <a:p>
            <a:pPr eaLnBrk="1" hangingPunct="1">
              <a:defRPr/>
            </a:pPr>
            <a:r>
              <a:rPr lang="en-GB" dirty="0" smtClean="0"/>
              <a:t>Different levels of expertise in management, governance, learner readiness, financial expertise, partnerships management</a:t>
            </a:r>
          </a:p>
          <a:p>
            <a:pPr eaLnBrk="1" hangingPunct="1">
              <a:defRPr/>
            </a:pPr>
            <a:r>
              <a:rPr lang="en-GB" dirty="0" smtClean="0"/>
              <a:t>Some colleges still under administration, others have started turnaround</a:t>
            </a:r>
          </a:p>
          <a:p>
            <a:pPr eaLnBrk="1" hangingPunct="1">
              <a:defRPr/>
            </a:pPr>
            <a:r>
              <a:rPr lang="en-GB" dirty="0" smtClean="0"/>
              <a:t>Changes occur over time – no quick fixes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dirty="0" smtClean="0"/>
              <a:t> </a:t>
            </a:r>
          </a:p>
        </p:txBody>
      </p:sp>
      <p:pic>
        <p:nvPicPr>
          <p:cNvPr id="12291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5516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99592" y="1916113"/>
            <a:ext cx="7687196" cy="49418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b="1" dirty="0" smtClean="0"/>
              <a:t>The White Paper and Partnerships</a:t>
            </a:r>
          </a:p>
          <a:p>
            <a:pPr eaLnBrk="1" hangingPunct="1">
              <a:defRPr/>
            </a:pPr>
            <a:r>
              <a:rPr lang="en-GB" b="1" dirty="0"/>
              <a:t> </a:t>
            </a:r>
            <a:r>
              <a:rPr lang="en-GB" sz="2800" dirty="0" smtClean="0">
                <a:effectLst/>
              </a:rPr>
              <a:t>institutions have to break out of silos </a:t>
            </a:r>
          </a:p>
          <a:p>
            <a:pPr eaLnBrk="1" hangingPunct="1">
              <a:defRPr/>
            </a:pPr>
            <a:r>
              <a:rPr lang="en-GB" sz="2800" b="1" dirty="0">
                <a:effectLst/>
              </a:rPr>
              <a:t> </a:t>
            </a:r>
            <a:r>
              <a:rPr lang="en-GB" sz="2800" dirty="0" smtClean="0">
                <a:effectLst/>
              </a:rPr>
              <a:t>colleges have had to work hard on partnerships</a:t>
            </a:r>
          </a:p>
          <a:p>
            <a:pPr eaLnBrk="1" hangingPunct="1">
              <a:defRPr/>
            </a:pPr>
            <a:r>
              <a:rPr lang="en-GB" sz="2800" dirty="0">
                <a:effectLst/>
              </a:rPr>
              <a:t> </a:t>
            </a:r>
            <a:r>
              <a:rPr lang="en-GB" sz="2800" dirty="0" smtClean="0">
                <a:effectLst/>
              </a:rPr>
              <a:t>irony is that many colleges have successful overseas relationships but battle locally</a:t>
            </a:r>
          </a:p>
          <a:p>
            <a:pPr eaLnBrk="1" hangingPunct="1">
              <a:defRPr/>
            </a:pPr>
            <a:r>
              <a:rPr lang="en-GB" sz="2800" dirty="0">
                <a:effectLst/>
              </a:rPr>
              <a:t> </a:t>
            </a:r>
            <a:r>
              <a:rPr lang="en-GB" sz="2800" dirty="0" smtClean="0">
                <a:effectLst/>
              </a:rPr>
              <a:t>SETAs should play a role in facilitating relationships and incentivise employers</a:t>
            </a:r>
          </a:p>
          <a:p>
            <a:pPr eaLnBrk="1" hangingPunct="1">
              <a:defRPr/>
            </a:pPr>
            <a:r>
              <a:rPr lang="en-GB" sz="2800" dirty="0">
                <a:effectLst/>
              </a:rPr>
              <a:t> </a:t>
            </a:r>
            <a:r>
              <a:rPr lang="en-GB" sz="2800" dirty="0" smtClean="0">
                <a:effectLst/>
              </a:rPr>
              <a:t>SETAs to establish offices at colleges – colleges should seize these opportunities</a:t>
            </a:r>
            <a:endParaRPr lang="en-GB" dirty="0" smtClean="0"/>
          </a:p>
        </p:txBody>
      </p:sp>
      <p:pic>
        <p:nvPicPr>
          <p:cNvPr id="11267" name="Picture 7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826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8065021" cy="4687888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dirty="0" smtClean="0"/>
              <a:t> Youth Employment Accord – to connect young people to employment – job placements</a:t>
            </a:r>
          </a:p>
          <a:p>
            <a:pPr eaLnBrk="1" hangingPunct="1">
              <a:defRPr/>
            </a:pPr>
            <a:r>
              <a:rPr lang="en-GB" sz="2800" dirty="0"/>
              <a:t> </a:t>
            </a:r>
            <a:r>
              <a:rPr lang="en-GB" sz="2800" dirty="0" smtClean="0"/>
              <a:t>Government </a:t>
            </a:r>
            <a:r>
              <a:rPr lang="en-GB" sz="2800" dirty="0" err="1" smtClean="0"/>
              <a:t>depts</a:t>
            </a:r>
            <a:r>
              <a:rPr lang="en-GB" sz="2800" dirty="0" smtClean="0"/>
              <a:t> to employ interns</a:t>
            </a:r>
          </a:p>
          <a:p>
            <a:pPr eaLnBrk="1" hangingPunct="1">
              <a:defRPr/>
            </a:pPr>
            <a:r>
              <a:rPr lang="en-GB" sz="2800" dirty="0"/>
              <a:t> </a:t>
            </a:r>
            <a:r>
              <a:rPr lang="en-GB" sz="2800" dirty="0" smtClean="0"/>
              <a:t>SETAs asked to be pro-active towards youth</a:t>
            </a:r>
          </a:p>
          <a:p>
            <a:pPr eaLnBrk="1" hangingPunct="1">
              <a:defRPr/>
            </a:pPr>
            <a:r>
              <a:rPr lang="en-GB" sz="2800" dirty="0"/>
              <a:t> </a:t>
            </a:r>
            <a:r>
              <a:rPr lang="en-GB" sz="2800" dirty="0" smtClean="0"/>
              <a:t>Small Enterprise Finance Agency and Small Enterprise Development Agency</a:t>
            </a:r>
          </a:p>
          <a:p>
            <a:pPr eaLnBrk="1" hangingPunct="1">
              <a:defRPr/>
            </a:pPr>
            <a:r>
              <a:rPr lang="en-GB" sz="2800" dirty="0"/>
              <a:t> </a:t>
            </a:r>
            <a:r>
              <a:rPr lang="en-GB" sz="2800" dirty="0" smtClean="0"/>
              <a:t>Youth unemployment seen as urgent national challenge</a:t>
            </a:r>
          </a:p>
        </p:txBody>
      </p:sp>
      <p:pic>
        <p:nvPicPr>
          <p:cNvPr id="20483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8065021" cy="4876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GB" b="1" dirty="0" smtClean="0"/>
              <a:t>SETA roles</a:t>
            </a:r>
          </a:p>
          <a:p>
            <a:pPr eaLnBrk="1" hangingPunct="1">
              <a:defRPr/>
            </a:pPr>
            <a:r>
              <a:rPr lang="en-GB" sz="2400" dirty="0" smtClean="0"/>
              <a:t>DHET and SETAs to map supply and demand</a:t>
            </a:r>
          </a:p>
          <a:p>
            <a:pPr eaLnBrk="1" hangingPunct="1">
              <a:defRPr/>
            </a:pPr>
            <a:r>
              <a:rPr lang="en-GB" sz="2400" dirty="0"/>
              <a:t> </a:t>
            </a:r>
            <a:r>
              <a:rPr lang="en-GB" sz="2400" dirty="0" smtClean="0"/>
              <a:t>more funds for discretionary grants – 80% of this for professional, vocational, technical and academic learning (PIVOTAL) programmes that lead to qualifications/industry awards</a:t>
            </a:r>
          </a:p>
          <a:p>
            <a:pPr eaLnBrk="1" hangingPunct="1">
              <a:defRPr/>
            </a:pPr>
            <a:r>
              <a:rPr lang="en-GB" sz="2400" dirty="0"/>
              <a:t> </a:t>
            </a:r>
            <a:r>
              <a:rPr lang="en-GB" sz="2400" dirty="0" smtClean="0"/>
              <a:t>SETAs to provide incentives for companies to take in learners for work placement </a:t>
            </a:r>
          </a:p>
          <a:p>
            <a:pPr eaLnBrk="1" hangingPunct="1">
              <a:defRPr/>
            </a:pPr>
            <a:r>
              <a:rPr lang="en-GB" sz="2400" dirty="0"/>
              <a:t>SETAs and TVET colleges to design programmes for scarce skills</a:t>
            </a:r>
          </a:p>
          <a:p>
            <a:pPr marL="0" indent="0" eaLnBrk="1" hangingPunct="1">
              <a:buNone/>
              <a:defRPr/>
            </a:pPr>
            <a:endParaRPr lang="en-GB" sz="2400" dirty="0" smtClean="0"/>
          </a:p>
        </p:txBody>
      </p:sp>
      <p:pic>
        <p:nvPicPr>
          <p:cNvPr id="18435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8065021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b="1" dirty="0" smtClean="0"/>
              <a:t>What is necessary for partnerships?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b="1" dirty="0" smtClean="0"/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stability – migration finalised; councils; managers instead of administrators; financial systems – inspire confidence in sector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colleges have to look for and attract partners</a:t>
            </a:r>
          </a:p>
          <a:p>
            <a:pPr eaLnBrk="1" hangingPunct="1">
              <a:buNone/>
              <a:defRPr/>
            </a:pPr>
            <a:endParaRPr lang="en-GB" dirty="0" smtClean="0"/>
          </a:p>
          <a:p>
            <a:pPr eaLnBrk="1" hangingPunct="1">
              <a:buNone/>
              <a:defRPr/>
            </a:pPr>
            <a:endParaRPr lang="en-GB" dirty="0" smtClean="0"/>
          </a:p>
        </p:txBody>
      </p:sp>
      <p:pic>
        <p:nvPicPr>
          <p:cNvPr id="23555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8065021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b="1" dirty="0" smtClean="0"/>
              <a:t>What is necessary for partnerships? (continued)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GB" b="1" dirty="0" smtClean="0"/>
          </a:p>
          <a:p>
            <a:pPr eaLnBrk="1" hangingPunct="1">
              <a:defRPr/>
            </a:pPr>
            <a:r>
              <a:rPr lang="en-GB" dirty="0" smtClean="0"/>
              <a:t>liaison and partnerships personnel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encourage staff to be ‘outward looking’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quality teaching and curricula for innovation</a:t>
            </a:r>
          </a:p>
        </p:txBody>
      </p:sp>
      <p:pic>
        <p:nvPicPr>
          <p:cNvPr id="23555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8244408" cy="45434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GB" b="1" dirty="0" smtClean="0"/>
              <a:t>Policy direction</a:t>
            </a:r>
            <a:endParaRPr lang="en-GB" sz="2800" dirty="0" smtClean="0"/>
          </a:p>
          <a:p>
            <a:pPr eaLnBrk="1" hangingPunct="1">
              <a:defRPr/>
            </a:pPr>
            <a:r>
              <a:rPr lang="en-GB" sz="2800" dirty="0"/>
              <a:t> </a:t>
            </a:r>
            <a:r>
              <a:rPr lang="en-GB" sz="2800" dirty="0" smtClean="0"/>
              <a:t>the policy environment for post-schooling receives decisive direction from the White Paper for Post-School Education and Training (2014)</a:t>
            </a:r>
          </a:p>
          <a:p>
            <a:pPr marL="0" indent="0" eaLnBrk="1" hangingPunct="1">
              <a:buNone/>
              <a:defRPr/>
            </a:pPr>
            <a:endParaRPr lang="en-GB" sz="2800" dirty="0" smtClean="0"/>
          </a:p>
          <a:p>
            <a:pPr eaLnBrk="1" hangingPunct="1">
              <a:defRPr/>
            </a:pPr>
            <a:r>
              <a:rPr lang="en-GB" sz="2800" dirty="0" smtClean="0"/>
              <a:t>discourse: coherence, coordination, integration, access, quality, articulation, differentiation, </a:t>
            </a:r>
            <a:r>
              <a:rPr lang="en-GB" sz="2800" u="sng" dirty="0" smtClean="0"/>
              <a:t>partnerships</a:t>
            </a:r>
            <a:r>
              <a:rPr lang="en-GB" sz="2800" dirty="0" smtClean="0"/>
              <a:t>, sustainable livelihoods, expansion…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800" dirty="0" smtClean="0"/>
              <a:t>  </a:t>
            </a:r>
          </a:p>
        </p:txBody>
      </p:sp>
      <p:pic>
        <p:nvPicPr>
          <p:cNvPr id="409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60350"/>
            <a:ext cx="11811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99592" y="1989138"/>
            <a:ext cx="8244408" cy="496825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800" b="1" dirty="0"/>
              <a:t>	</a:t>
            </a:r>
            <a:r>
              <a:rPr lang="en-GB" sz="2800" b="1" dirty="0" smtClean="0"/>
              <a:t>		Policy environment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2800" b="1" dirty="0" smtClean="0"/>
          </a:p>
          <a:p>
            <a:pPr eaLnBrk="1" hangingPunct="1">
              <a:defRPr/>
            </a:pPr>
            <a:r>
              <a:rPr lang="en-GB" sz="2800" dirty="0" smtClean="0">
                <a:effectLst/>
              </a:rPr>
              <a:t> policy creates an enabling environment</a:t>
            </a:r>
          </a:p>
          <a:p>
            <a:pPr eaLnBrk="1" hangingPunct="1">
              <a:defRPr/>
            </a:pPr>
            <a:r>
              <a:rPr lang="en-GB" sz="2800" dirty="0">
                <a:effectLst/>
              </a:rPr>
              <a:t> </a:t>
            </a:r>
            <a:r>
              <a:rPr lang="en-GB" sz="2800" dirty="0" smtClean="0">
                <a:effectLst/>
              </a:rPr>
              <a:t>strongly favours the idea of partnerships</a:t>
            </a:r>
          </a:p>
          <a:p>
            <a:pPr eaLnBrk="1" hangingPunct="1">
              <a:defRPr/>
            </a:pPr>
            <a:r>
              <a:rPr lang="en-GB" sz="2800" dirty="0">
                <a:effectLst/>
              </a:rPr>
              <a:t> </a:t>
            </a:r>
            <a:r>
              <a:rPr lang="en-GB" sz="2800" dirty="0" smtClean="0">
                <a:effectLst/>
              </a:rPr>
              <a:t>aligned to National Development Plan, New Growth Path, Industry Policy Action Plan and the Human Resource Development Strategy for SA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dirty="0" smtClean="0"/>
          </a:p>
        </p:txBody>
      </p:sp>
      <p:pic>
        <p:nvPicPr>
          <p:cNvPr id="5123" name="Picture 7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8244408" cy="497619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Green Paper of 2012 highlighted the central role of FET/TVET colleges</a:t>
            </a:r>
          </a:p>
          <a:p>
            <a:pPr eaLnBrk="1" hangingPunct="1">
              <a:defRPr/>
            </a:pPr>
            <a:r>
              <a:rPr lang="en-GB" dirty="0" smtClean="0"/>
              <a:t>Caution about making FET colleges the </a:t>
            </a:r>
          </a:p>
          <a:p>
            <a:pPr marL="0" indent="0" eaLnBrk="1" hangingPunct="1"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‘catch all’ institution 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colleges cannot (and should not) accommodate everyone in post-schooling who needs education and training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dirty="0" smtClean="0"/>
              <a:t> </a:t>
            </a:r>
          </a:p>
        </p:txBody>
      </p:sp>
      <p:pic>
        <p:nvPicPr>
          <p:cNvPr id="12291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44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8244408" cy="497619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White Paper is therefore more nuanced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Community Colleges (ex Public Adult Learning Centres) to be established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adults need a wide range of offerings and community related education</a:t>
            </a:r>
          </a:p>
          <a:p>
            <a:pPr marL="0" indent="0" eaLnBrk="1" hangingPunct="1">
              <a:buNone/>
              <a:defRPr/>
            </a:pPr>
            <a:r>
              <a:rPr lang="en-GB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dirty="0" smtClean="0"/>
              <a:t> </a:t>
            </a:r>
          </a:p>
        </p:txBody>
      </p:sp>
      <p:pic>
        <p:nvPicPr>
          <p:cNvPr id="12291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8244408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dirty="0" smtClean="0"/>
              <a:t>Minister DHET at launch of the White Paper, said: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dirty="0" smtClean="0"/>
              <a:t>“SA needs a single, coherent, differentiated, highly articulated and yet diverse, non-racial, post-school education and training system with all sectors playing their role as part of a coherent but differentiated whole”. </a:t>
            </a:r>
          </a:p>
        </p:txBody>
      </p:sp>
      <p:pic>
        <p:nvPicPr>
          <p:cNvPr id="12291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600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25680" cy="468816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GB" b="1" dirty="0" smtClean="0"/>
              <a:t>College legacy issues</a:t>
            </a:r>
          </a:p>
          <a:p>
            <a:pPr eaLnBrk="1" hangingPunct="1">
              <a:defRPr/>
            </a:pPr>
            <a:r>
              <a:rPr lang="en-GB" dirty="0" smtClean="0"/>
              <a:t> uneven institutional landscape </a:t>
            </a:r>
          </a:p>
          <a:p>
            <a:pPr eaLnBrk="1" hangingPunct="1">
              <a:defRPr/>
            </a:pPr>
            <a:r>
              <a:rPr lang="en-GB" dirty="0" smtClean="0"/>
              <a:t>Rural/urban inequalities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education for adults marginalised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too few opportunities for all who need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unemployment, poverty </a:t>
            </a:r>
          </a:p>
        </p:txBody>
      </p:sp>
      <p:pic>
        <p:nvPicPr>
          <p:cNvPr id="8195" name="Picture 7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8244408" cy="4976192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GB" b="1" dirty="0" smtClean="0"/>
              <a:t>Issue of learner choice</a:t>
            </a:r>
            <a:r>
              <a:rPr lang="en-GB" dirty="0" smtClean="0"/>
              <a:t>:</a:t>
            </a:r>
          </a:p>
          <a:p>
            <a:pPr eaLnBrk="1" hangingPunct="1">
              <a:defRPr/>
            </a:pPr>
            <a:r>
              <a:rPr lang="en-GB" dirty="0" smtClean="0"/>
              <a:t>Central admissions system mooted for HEIs</a:t>
            </a:r>
          </a:p>
          <a:p>
            <a:pPr eaLnBrk="1" hangingPunct="1">
              <a:defRPr/>
            </a:pPr>
            <a:r>
              <a:rPr lang="en-GB" dirty="0" smtClean="0"/>
              <a:t> Students often by-pass their local colleges</a:t>
            </a:r>
          </a:p>
          <a:p>
            <a:pPr eaLnBrk="1" hangingPunct="1">
              <a:defRPr/>
            </a:pPr>
            <a:r>
              <a:rPr lang="en-GB" dirty="0" smtClean="0"/>
              <a:t>Travel and accommodation costs increase</a:t>
            </a:r>
          </a:p>
          <a:p>
            <a:pPr eaLnBrk="1" hangingPunct="1">
              <a:defRPr/>
            </a:pPr>
            <a:r>
              <a:rPr lang="en-GB" dirty="0" smtClean="0"/>
              <a:t>How do colleges choose ‘locally appropriate’ programmes without limiting student opportunities and choice?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dirty="0" smtClean="0"/>
              <a:t> </a:t>
            </a:r>
          </a:p>
        </p:txBody>
      </p:sp>
      <p:pic>
        <p:nvPicPr>
          <p:cNvPr id="12291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709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27584" y="1981200"/>
            <a:ext cx="8136904" cy="4876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GB" b="1" dirty="0" smtClean="0"/>
              <a:t>Targets for PSET 2030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2.5 million in </a:t>
            </a:r>
            <a:r>
              <a:rPr lang="en-GB" u="sng" dirty="0" smtClean="0"/>
              <a:t>TVET colleges</a:t>
            </a:r>
            <a:r>
              <a:rPr lang="en-GB" dirty="0" smtClean="0"/>
              <a:t> by 2030</a:t>
            </a:r>
            <a:endParaRPr lang="en-GB" dirty="0"/>
          </a:p>
          <a:p>
            <a:pPr eaLnBrk="1" hangingPunct="1">
              <a:defRPr/>
            </a:pPr>
            <a:r>
              <a:rPr lang="en-GB" dirty="0" smtClean="0"/>
              <a:t> 1 million adults in </a:t>
            </a:r>
            <a:r>
              <a:rPr lang="en-GB" u="sng" dirty="0" smtClean="0"/>
              <a:t>community colleges</a:t>
            </a:r>
            <a:r>
              <a:rPr lang="en-GB" dirty="0" smtClean="0"/>
              <a:t> 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1.6 million enrolments in </a:t>
            </a:r>
            <a:r>
              <a:rPr lang="en-GB" u="sng" dirty="0" smtClean="0"/>
              <a:t>university</a:t>
            </a:r>
            <a:r>
              <a:rPr lang="en-GB" dirty="0" smtClean="0"/>
              <a:t> </a:t>
            </a:r>
          </a:p>
          <a:p>
            <a:pPr eaLnBrk="1" hangingPunct="1">
              <a:defRPr/>
            </a:pPr>
            <a:r>
              <a:rPr lang="en-GB" dirty="0" smtClean="0"/>
              <a:t>30 000 </a:t>
            </a:r>
            <a:r>
              <a:rPr lang="en-GB" u="sng" dirty="0" smtClean="0"/>
              <a:t>artisans</a:t>
            </a:r>
            <a:r>
              <a:rPr lang="en-GB" dirty="0" smtClean="0"/>
              <a:t> trained per year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12 new campuses by 2015</a:t>
            </a:r>
          </a:p>
          <a:p>
            <a:pPr eaLnBrk="1" hangingPunct="1">
              <a:defRPr/>
            </a:pPr>
            <a:r>
              <a:rPr lang="en-GB" dirty="0"/>
              <a:t> </a:t>
            </a:r>
            <a:r>
              <a:rPr lang="en-GB" dirty="0" smtClean="0"/>
              <a:t>2023 – at least one institution offering TVET programmes in every district</a:t>
            </a:r>
          </a:p>
          <a:p>
            <a:pPr marL="0" indent="0" eaLnBrk="1" hangingPunct="1">
              <a:buNone/>
              <a:defRPr/>
            </a:pPr>
            <a:r>
              <a:rPr lang="en-GB" dirty="0"/>
              <a:t> </a:t>
            </a: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</p:txBody>
      </p:sp>
      <p:pic>
        <p:nvPicPr>
          <p:cNvPr id="6147" name="Picture 7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1811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33375"/>
            <a:ext cx="1600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2530</TotalTime>
  <Words>664</Words>
  <Application>Microsoft Office PowerPoint</Application>
  <PresentationFormat>On-screen Show (4:3)</PresentationFormat>
  <Paragraphs>91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Shimmer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FETI</dc:title>
  <dc:creator>Joy Papier</dc:creator>
  <cp:lastModifiedBy>Sithole, Doric (South Africa)</cp:lastModifiedBy>
  <cp:revision>141</cp:revision>
  <cp:lastPrinted>2014-05-12T11:35:52Z</cp:lastPrinted>
  <dcterms:created xsi:type="dcterms:W3CDTF">2004-07-15T17:52:56Z</dcterms:created>
  <dcterms:modified xsi:type="dcterms:W3CDTF">2014-07-22T12:46:47Z</dcterms:modified>
</cp:coreProperties>
</file>