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259" r:id="rId5"/>
    <p:sldId id="263" r:id="rId6"/>
    <p:sldId id="261"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5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1F71BC-38FC-41D9-AFAC-A6E344783F9A}" type="datetimeFigureOut">
              <a:rPr lang="en-GB" smtClean="0"/>
              <a:t>28/07/2014</a:t>
            </a:fld>
            <a:endParaRPr lang="en-GB"/>
          </a:p>
        </p:txBody>
      </p:sp>
      <p:sp>
        <p:nvSpPr>
          <p:cNvPr id="5" name="Footer Placeholder 4"/>
          <p:cNvSpPr>
            <a:spLocks noGrp="1"/>
          </p:cNvSpPr>
          <p:nvPr>
            <p:ph type="ftr" sz="quarter" idx="11"/>
          </p:nvPr>
        </p:nvSpPr>
        <p:spPr/>
        <p:txBody>
          <a:bodyPr/>
          <a:lstStyle/>
          <a:p>
            <a:endParaRPr lang="en-GB"/>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7FA5672-CE51-4D02-8DCC-110F80843EB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F71BC-38FC-41D9-AFAC-A6E344783F9A}" type="datetimeFigureOut">
              <a:rPr lang="en-GB" smtClean="0"/>
              <a:t>28/07/2014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FA5672-CE51-4D02-8DCC-110F80843EB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F71BC-38FC-41D9-AFAC-A6E344783F9A}" type="datetimeFigureOut">
              <a:rPr lang="en-GB" smtClean="0"/>
              <a:t>28/07/2014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FA5672-CE51-4D02-8DCC-110F80843EB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1F71BC-38FC-41D9-AFAC-A6E344783F9A}" type="datetimeFigureOut">
              <a:rPr lang="en-GB" smtClean="0"/>
              <a:t>28/07/2014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FA5672-CE51-4D02-8DCC-110F80843EB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51F71BC-38FC-41D9-AFAC-A6E344783F9A}" type="datetimeFigureOut">
              <a:rPr lang="en-GB" smtClean="0"/>
              <a:t>28/07/2014</a:t>
            </a:fld>
            <a:endParaRPr lang="en-GB"/>
          </a:p>
        </p:txBody>
      </p:sp>
      <p:sp>
        <p:nvSpPr>
          <p:cNvPr id="8" name="Slide Number Placeholder 7"/>
          <p:cNvSpPr>
            <a:spLocks noGrp="1"/>
          </p:cNvSpPr>
          <p:nvPr>
            <p:ph type="sldNum" sz="quarter" idx="11"/>
          </p:nvPr>
        </p:nvSpPr>
        <p:spPr/>
        <p:txBody>
          <a:bodyPr/>
          <a:lstStyle/>
          <a:p>
            <a:fld id="{77FA5672-CE51-4D02-8DCC-110F80843EBD}"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1F71BC-38FC-41D9-AFAC-A6E344783F9A}" type="datetimeFigureOut">
              <a:rPr lang="en-GB" smtClean="0"/>
              <a:t>28/07/2014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FA5672-CE51-4D02-8DCC-110F80843EB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1F71BC-38FC-41D9-AFAC-A6E344783F9A}" type="datetimeFigureOut">
              <a:rPr lang="en-GB" smtClean="0"/>
              <a:t>28/07/2014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FA5672-CE51-4D02-8DCC-110F80843EB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1F71BC-38FC-41D9-AFAC-A6E344783F9A}" type="datetimeFigureOut">
              <a:rPr lang="en-GB" smtClean="0"/>
              <a:t>28/07/2014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FA5672-CE51-4D02-8DCC-110F80843EB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F71BC-38FC-41D9-AFAC-A6E344783F9A}" type="datetimeFigureOut">
              <a:rPr lang="en-GB" smtClean="0"/>
              <a:t>28/07/2014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FA5672-CE51-4D02-8DCC-110F80843EB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1F71BC-38FC-41D9-AFAC-A6E344783F9A}" type="datetimeFigureOut">
              <a:rPr lang="en-GB" smtClean="0"/>
              <a:t>28/07/2014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FA5672-CE51-4D02-8DCC-110F80843EBD}"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1F71BC-38FC-41D9-AFAC-A6E344783F9A}" type="datetimeFigureOut">
              <a:rPr lang="en-GB" smtClean="0"/>
              <a:t>28/07/2014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7FA5672-CE51-4D02-8DCC-110F80843EBD}" type="slidenum">
              <a:rPr lang="en-GB" smtClean="0"/>
              <a:t>‹#›</a:t>
            </a:fld>
            <a:endParaRPr lang="en-GB"/>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251F71BC-38FC-41D9-AFAC-A6E344783F9A}" type="datetimeFigureOut">
              <a:rPr lang="en-GB" smtClean="0"/>
              <a:t>28/07/2014</a:t>
            </a:fld>
            <a:endParaRPr lang="en-GB"/>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GB"/>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77FA5672-CE51-4D02-8DCC-110F80843EBD}" type="slidenum">
              <a:rPr lang="en-GB" smtClean="0"/>
              <a:t>‹#›</a:t>
            </a:fld>
            <a:endParaRPr lang="en-GB"/>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www.google.co.uk/url?sa=i&amp;rct=j&amp;q=&amp;esrc=s&amp;frm=1&amp;source=images&amp;cd=&amp;cad=rja&amp;uact=8&amp;docid=PoHfnNSzg763EM&amp;tbnid=MFxmfuEW5r5QiM:&amp;ved=0CAUQjRw&amp;url=http://www.sirjohnthursby.lancs.sch.uk/index.php?category_id=63&amp;ei=JqDGU7qpIqaI7AaNsYCABQ&amp;bvm=bv.71126742,d.ZGU&amp;psig=AFQjCNHaDXWiACJUp7JF7ySG7h-CZFZvZQ&amp;ust=1405612397321563"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1948" y="1484784"/>
            <a:ext cx="7772400" cy="3816424"/>
          </a:xfrm>
        </p:spPr>
        <p:txBody>
          <a:bodyPr/>
          <a:lstStyle/>
          <a:p>
            <a:pPr>
              <a:lnSpc>
                <a:spcPct val="150000"/>
              </a:lnSpc>
            </a:pPr>
            <a:r>
              <a:rPr lang="en-GB" sz="2000" b="1" cap="none" dirty="0" smtClean="0">
                <a:latin typeface="Franklin Gothic Book" panose="020B0503020102020204" pitchFamily="34" charset="0"/>
              </a:rPr>
              <a:t>To develop a bridging programme which would be offered to entry level students at the beginning of the academic year, to bridge the gap between school exit level and entry to colleges e.g. Accelerate and Advance (</a:t>
            </a:r>
            <a:r>
              <a:rPr lang="en-GB" sz="2000" b="1" cap="none" dirty="0" err="1" smtClean="0">
                <a:latin typeface="Franklin Gothic Book" panose="020B0503020102020204" pitchFamily="34" charset="0"/>
              </a:rPr>
              <a:t>AaA</a:t>
            </a:r>
            <a:r>
              <a:rPr lang="en-GB" sz="2000" b="1" cap="none" dirty="0" smtClean="0">
                <a:latin typeface="Franklin Gothic Book" panose="020B0503020102020204" pitchFamily="34" charset="0"/>
              </a:rPr>
              <a:t>).</a:t>
            </a:r>
            <a:br>
              <a:rPr lang="en-GB" sz="2000" b="1" cap="none" dirty="0" smtClean="0">
                <a:latin typeface="Franklin Gothic Book" panose="020B0503020102020204" pitchFamily="34" charset="0"/>
              </a:rPr>
            </a:br>
            <a:r>
              <a:rPr lang="en-GB" sz="2000" b="1" cap="none" dirty="0" smtClean="0">
                <a:latin typeface="Franklin Gothic Book" panose="020B0503020102020204" pitchFamily="34" charset="0"/>
              </a:rPr>
              <a:t/>
            </a:r>
            <a:br>
              <a:rPr lang="en-GB" sz="2000" b="1" cap="none" dirty="0" smtClean="0">
                <a:latin typeface="Franklin Gothic Book" panose="020B0503020102020204" pitchFamily="34" charset="0"/>
              </a:rPr>
            </a:br>
            <a:r>
              <a:rPr lang="en-GB" sz="2000" b="1" cap="none" dirty="0" smtClean="0">
                <a:latin typeface="Franklin Gothic Book" panose="020B0503020102020204" pitchFamily="34" charset="0"/>
              </a:rPr>
              <a:t>To develop a Learning Company Model in conjunction with Walsall College, which will enable the implementation of EMC’s vision of  work integrated learning exposure leading to improve employment opportunities. </a:t>
            </a: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endParaRPr lang="en-GB" sz="3200" b="1" cap="none" dirty="0">
              <a:latin typeface="Franklin Gothic Book" panose="020B0503020102020204" pitchFamily="34" charset="0"/>
            </a:endParaRPr>
          </a:p>
        </p:txBody>
      </p:sp>
      <p:sp>
        <p:nvSpPr>
          <p:cNvPr id="3" name="Subtitle 2"/>
          <p:cNvSpPr>
            <a:spLocks noGrp="1"/>
          </p:cNvSpPr>
          <p:nvPr>
            <p:ph type="subTitle" idx="1"/>
          </p:nvPr>
        </p:nvSpPr>
        <p:spPr>
          <a:xfrm>
            <a:off x="404455" y="4941168"/>
            <a:ext cx="6858000" cy="1130424"/>
          </a:xfrm>
        </p:spPr>
        <p:txBody>
          <a:bodyPr>
            <a:normAutofit fontScale="92500"/>
          </a:bodyPr>
          <a:lstStyle/>
          <a:p>
            <a:r>
              <a:rPr lang="en-GB" sz="2400" b="1" cap="none" dirty="0" smtClean="0">
                <a:latin typeface="Franklin Gothic Book" panose="020B0503020102020204" pitchFamily="34" charset="0"/>
              </a:rPr>
              <a:t>EMC and </a:t>
            </a:r>
            <a:r>
              <a:rPr lang="en-GB" sz="2400" b="1" cap="none" dirty="0">
                <a:latin typeface="Franklin Gothic Book" panose="020B0503020102020204" pitchFamily="34" charset="0"/>
              </a:rPr>
              <a:t>W</a:t>
            </a:r>
            <a:r>
              <a:rPr lang="en-GB" sz="2400" b="1" cap="none" dirty="0" smtClean="0">
                <a:latin typeface="Franklin Gothic Book" panose="020B0503020102020204" pitchFamily="34" charset="0"/>
              </a:rPr>
              <a:t>alsall College </a:t>
            </a:r>
          </a:p>
          <a:p>
            <a:r>
              <a:rPr lang="en-GB" sz="2400" b="1" cap="none" dirty="0" smtClean="0">
                <a:latin typeface="Franklin Gothic Book" panose="020B0503020102020204" pitchFamily="34" charset="0"/>
              </a:rPr>
              <a:t>British Council Skills for Employability Partnership</a:t>
            </a:r>
            <a:endParaRPr lang="en-GB" sz="2400" b="1" cap="none" dirty="0">
              <a:latin typeface="Franklin Gothic Book" panose="020B05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4941168"/>
            <a:ext cx="1057656" cy="1688592"/>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877271"/>
            <a:ext cx="3384376" cy="8416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ubtitle 2"/>
          <p:cNvSpPr txBox="1">
            <a:spLocks/>
          </p:cNvSpPr>
          <p:nvPr/>
        </p:nvSpPr>
        <p:spPr>
          <a:xfrm>
            <a:off x="521653" y="274938"/>
            <a:ext cx="68580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r>
              <a:rPr lang="en-GB" sz="3200" b="1" cap="none" dirty="0" smtClean="0">
                <a:latin typeface="Franklin Gothic Book" panose="020B0503020102020204" pitchFamily="34" charset="0"/>
              </a:rPr>
              <a:t>Objectives of the Partnership</a:t>
            </a:r>
            <a:endParaRPr lang="en-GB" sz="3200" b="1" cap="none" dirty="0">
              <a:latin typeface="Franklin Gothic Book" panose="020B0503020102020204" pitchFamily="34" charset="0"/>
            </a:endParaRPr>
          </a:p>
        </p:txBody>
      </p:sp>
    </p:spTree>
    <p:extLst>
      <p:ext uri="{BB962C8B-B14F-4D97-AF65-F5344CB8AC3E}">
        <p14:creationId xmlns:p14="http://schemas.microsoft.com/office/powerpoint/2010/main" val="1293826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3729" y="2348880"/>
            <a:ext cx="7772400" cy="2304256"/>
          </a:xfrm>
        </p:spPr>
        <p:txBody>
          <a:bodyPr/>
          <a:lstStyle/>
          <a:p>
            <a:r>
              <a:rPr lang="en-GB" sz="2400" b="1" cap="none" dirty="0">
                <a:latin typeface="Franklin Gothic Book" panose="020B0503020102020204" pitchFamily="34" charset="0"/>
              </a:rPr>
              <a:t/>
            </a:r>
            <a:br>
              <a:rPr lang="en-GB" sz="2400" b="1" cap="none" dirty="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Phase 1 -  Designed, planned and prepared a  school to college entry bridging programme which includes:</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Mathematics</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English</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Computer and digital literacy</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Vocational tasters (right programme, right placement)</a:t>
            </a:r>
            <a:br>
              <a:rPr lang="en-GB" sz="2400" b="1" cap="none" dirty="0" smtClean="0">
                <a:latin typeface="Franklin Gothic Book" panose="020B0503020102020204" pitchFamily="34" charset="0"/>
              </a:rPr>
            </a:br>
            <a:r>
              <a:rPr lang="en-GB" sz="2400" b="1" cap="none" dirty="0">
                <a:latin typeface="Franklin Gothic Book" panose="020B0503020102020204" pitchFamily="34" charset="0"/>
              </a:rPr>
              <a:t/>
            </a:r>
            <a:br>
              <a:rPr lang="en-GB" sz="2400" b="1" cap="none" dirty="0">
                <a:latin typeface="Franklin Gothic Book" panose="020B0503020102020204" pitchFamily="34" charset="0"/>
              </a:rPr>
            </a:br>
            <a:r>
              <a:rPr lang="en-GB" sz="2400" b="1" cap="none" dirty="0" smtClean="0">
                <a:latin typeface="Franklin Gothic Book" panose="020B0503020102020204" pitchFamily="34" charset="0"/>
              </a:rPr>
              <a:t>- Employability</a:t>
            </a:r>
            <a:br>
              <a:rPr lang="en-GB" sz="2400" b="1" cap="none" dirty="0" smtClean="0">
                <a:latin typeface="Franklin Gothic Book" panose="020B0503020102020204" pitchFamily="34" charset="0"/>
              </a:rPr>
            </a:br>
            <a:r>
              <a:rPr lang="en-GB" sz="2400" b="1" cap="none" dirty="0">
                <a:latin typeface="Franklin Gothic Book" panose="020B0503020102020204" pitchFamily="34" charset="0"/>
              </a:rPr>
              <a:t/>
            </a:r>
            <a:br>
              <a:rPr lang="en-GB" sz="2400" b="1" cap="none" dirty="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endParaRPr lang="en-GB" sz="3200" b="1" cap="none" dirty="0">
              <a:latin typeface="Franklin Gothic Book" panose="020B05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4941168"/>
            <a:ext cx="1057656" cy="1688592"/>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877271"/>
            <a:ext cx="3168352" cy="787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ubtitle 2"/>
          <p:cNvSpPr txBox="1">
            <a:spLocks/>
          </p:cNvSpPr>
          <p:nvPr/>
        </p:nvSpPr>
        <p:spPr>
          <a:xfrm>
            <a:off x="521653" y="260648"/>
            <a:ext cx="68580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r>
              <a:rPr lang="en-GB" sz="3200" b="1" cap="none" dirty="0" smtClean="0">
                <a:latin typeface="Franklin Gothic Book" panose="020B0503020102020204" pitchFamily="34" charset="0"/>
              </a:rPr>
              <a:t>The bridging programme (</a:t>
            </a:r>
            <a:r>
              <a:rPr lang="en-GB" sz="3200" b="1" cap="none" dirty="0" err="1" smtClean="0">
                <a:latin typeface="Franklin Gothic Book" panose="020B0503020102020204" pitchFamily="34" charset="0"/>
              </a:rPr>
              <a:t>AaA</a:t>
            </a:r>
            <a:r>
              <a:rPr lang="en-GB" sz="3200" b="1" cap="none" dirty="0" smtClean="0">
                <a:latin typeface="Franklin Gothic Book" panose="020B0503020102020204" pitchFamily="34" charset="0"/>
              </a:rPr>
              <a:t>)</a:t>
            </a:r>
            <a:endParaRPr lang="en-GB" sz="3200" b="1" cap="none" dirty="0">
              <a:latin typeface="Franklin Gothic Book" panose="020B0503020102020204" pitchFamily="34" charset="0"/>
            </a:endParaRPr>
          </a:p>
        </p:txBody>
      </p:sp>
      <p:sp>
        <p:nvSpPr>
          <p:cNvPr id="7" name="Right Brace 6"/>
          <p:cNvSpPr/>
          <p:nvPr/>
        </p:nvSpPr>
        <p:spPr>
          <a:xfrm>
            <a:off x="6732240" y="2636912"/>
            <a:ext cx="504056" cy="15121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 name="TextBox 7"/>
          <p:cNvSpPr txBox="1"/>
          <p:nvPr/>
        </p:nvSpPr>
        <p:spPr>
          <a:xfrm>
            <a:off x="7308273" y="3233022"/>
            <a:ext cx="1633781" cy="369332"/>
          </a:xfrm>
          <a:prstGeom prst="rect">
            <a:avLst/>
          </a:prstGeom>
          <a:noFill/>
        </p:spPr>
        <p:txBody>
          <a:bodyPr wrap="none" rtlCol="0">
            <a:spAutoFit/>
          </a:bodyPr>
          <a:lstStyle/>
          <a:p>
            <a:r>
              <a:rPr lang="en-GB" dirty="0" smtClean="0"/>
              <a:t>Initial 3 weeks</a:t>
            </a:r>
            <a:endParaRPr lang="en-GB" dirty="0"/>
          </a:p>
        </p:txBody>
      </p:sp>
      <p:sp>
        <p:nvSpPr>
          <p:cNvPr id="10" name="Right Brace 9"/>
          <p:cNvSpPr/>
          <p:nvPr/>
        </p:nvSpPr>
        <p:spPr>
          <a:xfrm>
            <a:off x="2091350" y="4221088"/>
            <a:ext cx="504056" cy="5760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1" name="TextBox 10"/>
          <p:cNvSpPr txBox="1"/>
          <p:nvPr/>
        </p:nvSpPr>
        <p:spPr>
          <a:xfrm>
            <a:off x="2746997" y="4324454"/>
            <a:ext cx="6195057" cy="646331"/>
          </a:xfrm>
          <a:prstGeom prst="rect">
            <a:avLst/>
          </a:prstGeom>
          <a:noFill/>
        </p:spPr>
        <p:txBody>
          <a:bodyPr wrap="square" rtlCol="0">
            <a:spAutoFit/>
          </a:bodyPr>
          <a:lstStyle/>
          <a:p>
            <a:r>
              <a:rPr lang="en-GB" dirty="0" smtClean="0"/>
              <a:t>On programme - to link skills development to career progression</a:t>
            </a:r>
            <a:endParaRPr lang="en-GB" dirty="0"/>
          </a:p>
        </p:txBody>
      </p:sp>
      <p:sp>
        <p:nvSpPr>
          <p:cNvPr id="3" name="AutoShape 2" descr="data:image/jpeg;base64,/9j/4AAQSkZJRgABAQAAAQABAAD/2wCEAAkGBxEREhASEBQUERIXFRQTFxgVEBIVFRgUFRQWFhUUFRQYHCggGBslHBYUIjIhJikrLi4uFx8zODMsNygtLisBCgoKDg0OGhAQGiwkHyQsLC0sLDQsLC0sLCwsLCwsLC8sLCwsLywsLCwsLCwsLCw0LCwsLCwsLDQsLCwsLCwsLP/AABEIAJsAzwMBEQACEQEDEQH/xAAbAAEAAgMBAQAAAAAAAAAAAAAABAUBAwYCB//EADwQAAIBAgQDBQYEBAUFAAAAAAECAAMRBAUSITFBUQYiYXGREzKBobHRQlJygiOSwfBDYnPh8QckM8LS/8QAGgEBAAIDAQAAAAAAAAAAAAAAAAECAwQFBv/EADARAQACAgEDAQYEBwEBAAAAAAABAgMRBBIhMVEFEyJBYYFxkaGxIzJSwdHh8BUU/9oADAMBAAIRAxEAPwD7jAQEBAQEBAQEBAQEBAQEBAQEBAQEBAQEBAQEBAQEBAQEBAQEBAQEBAQEBAQEBAQEBAQEBAQEBAQEBAQEBAQEBAQEBAQEBAQMXgQsXm9Cl79RQegN29BNbLy8OL+e0f3RNohSYrttRU9xGfxJC/cznX9tY4nVKzP6KTkhXV+3r/goqPNmP0Ewf+1efFI/NHvHZZfiDUpU3YaSyhiOlxwndxXm9ItPzhkjwkTIkgICAgICAgICAgICAgICAgICAgYgfM+2uZ4mjiGR2Psz3ksSFKnbgOd5532hGWcsxNp18mG+9qDDYrXsfScu2Lp8K6b9Mp3G3BYY1KlOmOLMq+pteZMWPrvWvrMfqRHd9epqAABwAAHkJ7SI1Gmw9SQgICAgICAgICAgICAgICAgICAgYvA+ff8AULEpiNNFACUYkv0PNV/r5CcPn8yk26K99fP+0MV5hyeEyjQbkn1nKvl6u2lFhpmHQvexuE14gMeCKW+J7o+s6PsvF1Z+r0j9+y9I7voAnpmVmAgICAgICAgICAgICAgICAgICBgmBzWf50TenRPgzD6L95wfaHtHe8eL7z/aFLW+TlKthw3M4sVY9I9QEBjYkAXNgT4TJWk28Cno49/aAv3VO1uFh8ZntjiKj6X2IwtqT1PztZT1RRx9SfSdb2RjmKWvPznsyUh00665AQEBAQEBAQEBAQEBAQEBAQEDyz2BJ2ErNoiNz4HN5xnBe6UzpTmeZ8vCcDm+0Jybpi8evr/pSbOar1uIE5kVUesqy2piGsmyj3mPAf7+E2+Pxb57fD49UxG3eZZl1OgulB5k8SepM9Fg49MFemjJEaTCJnSAWgZgICAgICAgICAgICAgICAgICBpxOIVBdjYfP4TFlzUxV6rSTLms0zIvx7qch18TPOcvl35E68R6f5Y5naixNe/gJqxXXdVmjgBpWpXJSmfdAH8R/BByH+Yzdpx4rX3mWdV9PnKdLalmdXSFpKuHpjgANR+JPOXt7RvEdOOIrH5p3PybFzKsP8AEY+YH2mP/wC/kf1fpBuW5M5rDmp81/rLx7Szx6fkncpmFz25Adbb8Rv6ibmH2puYi9dfVO12J11iAgICAgICAgICAgICAgIC8CFjscqbDvN0+80uVzaYY1HefT/KNuax2O1HvHU3yE4GTJfNbdp7qTKvCtUYAAsx4Af3wjHjteemsblC/wAt7PrTHtK9mYAm3FVAHPqZ2cHBrjjryd5/SP8Aa0ViO8qE4k4iq1Vv2j8qcgPX5zkcnNOW82n7fgpvcpRM11m/C4J6vuDYbXOwm1g4mTN3rHZOkLM6rYdrVqbqp4MAGQ/EcPjJy8TJin4kTuGcNXSpYoQeH9npNeI7xE+qI7u7E9dDKzJCAgICAgICAgICAgICB4qVABcmwlL3ikbtOhUY/NOIXujrz+E4/I582+HH2j1RMqDFYsm9th15zm69VGcJlzP3nYUaf5nIF/0g8fObmHiWtHVeempp0WX1MJSGmnUp+J9opJ8zedXDbj446aWj84XjUNmfVLYXEMp/wn3/AGmZc9t4rTX0J8OEyOsG1W5CeXtGmKq0lVnUZTikKIoIBA3FwD5z0fDzY5xVrE94XiU4gHY7j5Td8pRxl9LVq9mgYcwgBmP3NJnfTBpKEyjMBAQEBAQEBAQEBAQMEwIuJxwXhv8AQeZmln5tcfaveUTKixmYlj1+g+E42XLfLO7SrtBo0alY2Uat9z+EeZlsWC+XtWEalJx2Fp4VFLWq1m2QEd1bcW087X+k3MmPHxK9U97T4TPZCK3OuoS7nmd/+JyMmS+Sd3nar1r5cD0/4lYrNvEJYFS6kA6lIKkA7EHYg2lotevbcwjbm8ATh8TUpuNKt7t+h90jqJmyVmaxtEdnSTXSwRA3UsU6+6zD47eky0z5Kd6zKdrvK83LnQ9r8iOB8D4zr8Pn+8nov5+S0WXM6qxAQEBAQEBAQEBAQNNbEBfHwE18vJpj8+RUYzM77D0B+pnJzcrJk8doVmVYS9U2UFj0HAecw0w2v2rCr1hqeHXes+sg+6isV24gtbf++M2KV42Of4l9z6f95OyzGeUlACJUsOQp6R85tf8ApceI7fst1Q5jtPmWvEYdtLLTKhLsLAOXJselxaaPMzUz2ia+ilp3KTec4XuAzfDqAnep7DdkOk/uG09Bx+Vx4rFYnS8TCXUy3D1Tr0oxP4l2J/cOM2bYcWWNzESnsZjktCuoSqgIAspGzL+lhuJa+DHavTMdiYiVYezbKLU6hYdKguf5x9pzsnsuJ70t+aOlWZpSbDLrrDSl7XHeF/G3CaGbhZccbnWlZ3CNhsSlQXRgw8JqzEwjbcjWII43B9IrOpifqO4Q3APhPX1ncQyvUkICAgICAgIC8DVUrqJr5eTTH5kVeKzUcvl95zcvMvftHaFZlVvXeoSBuOdtlHmx2EwVx2v4RtvoYagtjWrJf8q1B8zxm1TBhpP8S8fhs1C+whp6f4WnT/ltb5Tp45pr4PH0XcFllTapvtrb6meVyx8c/f8AdhhKbEUV/wDLXoUvCpUAb+XjM+Lie8r1dURCW/MezJxNEGnWQkFalMruhZTcXN+HlN7H7O1G4ttbpaXo1EAFZCh68VJ8G4es5+bjZMXmFdaYDTXHvD4lqZBQ6fLgfMcJkxZb4p3WRY5T2qFRqqVU0lG0llNxwBvY7jYzsY/aUduuFot6rZs6w6+9WQebAH0M3I5OHW+uPzW6och2y7Q066CjRuy3DM1rDbgAJz+Zyq3jor49VLW34VWQYYrqYiwItOXedqwvMOmplUcyB/vGKnXeK+spdwBbaesjt2ZWZIQEBAQEDBMiZiBpq4pV5zWycule0d0bVuJzTpw+U5+XlXv2RtCcVXBY91BuS3dW3XqZSnHvaOqe0esoRKdWmNyrVR/mIRPgNyfjMUZ8FJ7RNv0hG2ntLmymnh1C6P46KRcFbNccvG0y5+Tj5GHppGtd9EzuGnEV1p06rkqqohc3IF7fhXxM0MOD3u9TrUbQ2ZDmhcUqlO4VyvdPME23mXj3thyxFZ+ff6kSp8gqX9v4VX+pmPPGrz9/3QsTly1GL+yDsfxaL8PExTFlvHwxuE6esPnQwdZaBpm7gXAsNN+DW4HnNzj3txZn3kdpTvS9q9oqC+81vNG+286EczDaO9luqHF9p85GIemuFDKFvdlXTqJty6bc5o8rLTJ/KxzO1jRZggDbtbfznNnyKvIsSHfGMCCDWsP2oq3+UyZY1FY+gtXYHiAfMTGNfs0HBR6CNj37WI7+B0GQ0VXvsQXOwsb2H3na4PF938dvK9YX6vedLa7YDLQMyQgIGGNpW1umNyIVfMFHSaGTm/0o2r3xzubICfIX9TwE1pnLlntEyqVMGwVnquEUAk23Nh05TLHE1G7zqE6VlPHae8qINr/xAztbqTcBfhNKvM6Z/hUjX3mf0Rt7z7NQ64dOGupZxf8AKhYDyNvlM3J5XvuP8PrqYJt2VOMzE0jSC0RWaoWUBqhRBoUG7EAk+9sPAzVwVx1rOS8b76/ZXwq+0GKqlKRq06dL/uaG1J3YWLgbhud7biX68eTfTXU6n8ESn5nRo1FHt11Krat/dB4XPhvxmrji3fp9DyscrNNWW4sqgaQNhe+1+k2eFNPe7v8AZMOc7N1QRiP9VvrMPI/nVWb4zFC60nppT4i66muePGZcXLvjr01TtRZ7WanWo4qvUQgaabHTpsBezDr5S8WtyN9u+jys6Gb0KgulWm48HQzUnHes96z+Qy2YUl/Eo/TYn0ERjvbxEmkGvmdd9sPRqW/O6FfQHf4zfwcKYnqv+S0VVxyjNC+um6UyePcFj+oc5vXw47x8UJ0uMDl+Zbe1OHPklQf+01Z4GP5TP/fY6VnTyTEN71RV/TT/APomI4FPr/32OmGyl2QBIarUq1D4vZf5VsJt0wUp/LCdOhwOWimABwmeIWhaU1l4EpJeB6lggIHmoAQQZW0bjUjlc3xdPDuQwS11ANRmsWe1gALC9zacXNkjDkmlab7b77Ume6Fm2YF2Olb2pIwS9l1FnBF+H4RMPKyxkmlt6iY8fdEy8UsU7YarTayMVQ6Q17Ne5UeFhMnF6rYslIncfIjw04rMytCsiIXeqpQEDYBgRdjyAuTMXFz1xUtE+ZRvsrsZiqSKodgHTSwN+YuD6gn1jjYZyVt9fH4kQ1Vc0SvTK0cSEvxt7NrG1rkHcEddpSs5cO6Wr2n5TCPorc3xBalRo0xUrstSixZUY91KiszFuF9usyYMGSbTOtdpNStcW+IcWoUySbg6xZdJG4sdzymXh8e+O09UfJaIMny/HKmmqqNbgQzDu9CN+Etk4O7bpOoJq35Z2WxFI1SrrZ3L6ShOkniAbjbzmS/CrfXVPf6HSsV7N1T71Vh+kKP6XiOBjj1T0w2N2RpvYVb1QN7Obi/W02cfHpj71jSYq34fshhU3FKnf/TX7TLMTKdLGlk9NeCgeQAkdBpJTAKOUnoNNgwglukbFw4k6S9ijGh6FOToewknQ9BY0Niy49SQgIEbEBuUpI5HOcBinZjTRSdrFiLbc7cbzm5uHOTN1z413VmO6CvZ3GHXqZLsgQGx7ttRv47t8pbJwuua67aR0t+F7I1iipWrF7fiCqrH4j4S+Ph1pebxM9/knpS8L2LRBYPVI8arHj0vylrcPFadzU6UrD9kcOl+4CTxJ3J8yd5mrjiO0J0mUsgorwRR+0S3QaSVyxByEdBptGDXpLdKWwYcdI0PQpCNDPs5Og9nGhnRGhnRGg0RoZ0xoNMDOmAtJGbQM2gepMBJCAgYgNMjQxpjQzpjQaY0GmNBpjQaY0GmNBaNBaNBaNBaNBaNBaNBaNBaNBaNDNo0Fo0FpIQEBAQEBAQEBAQEBAQEBAQEBAQEBAQEBAQEBAQEBAQEBAQEBAQEBAQEBAQEBAQEBAQEBAQEBAQP/9k=">
            <a:hlinkClick r:id="rId4"/>
          </p:cNvPr>
          <p:cNvSpPr>
            <a:spLocks noChangeAspect="1" noChangeArrowheads="1"/>
          </p:cNvSpPr>
          <p:nvPr/>
        </p:nvSpPr>
        <p:spPr bwMode="auto">
          <a:xfrm>
            <a:off x="117475" y="-8842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1287710">
            <a:off x="4211960" y="5307656"/>
            <a:ext cx="2324100" cy="12192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3382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animBg="1"/>
      <p:bldP spid="8" grpId="0"/>
      <p:bldP spid="10" grpId="0" animBg="1"/>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3729" y="2348880"/>
            <a:ext cx="7772400" cy="2304256"/>
          </a:xfrm>
        </p:spPr>
        <p:txBody>
          <a:bodyPr/>
          <a:lstStyle/>
          <a:p>
            <a:r>
              <a:rPr lang="en-GB" sz="2400" b="1" cap="none" dirty="0">
                <a:latin typeface="Franklin Gothic Book" panose="020B0503020102020204" pitchFamily="34" charset="0"/>
              </a:rPr>
              <a:t/>
            </a:r>
            <a:br>
              <a:rPr lang="en-GB" sz="2400" b="1" cap="none" dirty="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Phase 2 -  Piloted the concept of the </a:t>
            </a:r>
            <a:r>
              <a:rPr lang="en-GB" sz="2400" b="1" cap="none" dirty="0" err="1" smtClean="0">
                <a:latin typeface="Franklin Gothic Book" panose="020B0503020102020204" pitchFamily="34" charset="0"/>
              </a:rPr>
              <a:t>AaA</a:t>
            </a:r>
            <a:r>
              <a:rPr lang="en-GB" sz="2400" b="1" cap="none" dirty="0" smtClean="0">
                <a:latin typeface="Franklin Gothic Book" panose="020B0503020102020204" pitchFamily="34" charset="0"/>
              </a:rPr>
              <a:t> programme for on course intervention with existing students to demonstrate the impact on success rates.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E.g. Mathematics</a:t>
            </a:r>
            <a:br>
              <a:rPr lang="en-GB" sz="2400" b="1" cap="none" dirty="0" smtClean="0">
                <a:latin typeface="Franklin Gothic Book" panose="020B0503020102020204" pitchFamily="34" charset="0"/>
              </a:rPr>
            </a:br>
            <a:r>
              <a:rPr lang="en-GB" sz="2400" b="1" cap="none" dirty="0">
                <a:latin typeface="Franklin Gothic Book" panose="020B0503020102020204" pitchFamily="34" charset="0"/>
              </a:rPr>
              <a:t/>
            </a:r>
            <a:br>
              <a:rPr lang="en-GB" sz="2400" b="1" cap="none" dirty="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a:latin typeface="Franklin Gothic Book" panose="020B0503020102020204" pitchFamily="34" charset="0"/>
              </a:rPr>
              <a:t/>
            </a:r>
            <a:br>
              <a:rPr lang="en-GB" sz="2400" b="1" cap="none" dirty="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endParaRPr lang="en-GB" sz="3200" b="1" cap="none" dirty="0">
              <a:latin typeface="Franklin Gothic Book" panose="020B05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4941168"/>
            <a:ext cx="1057656" cy="1688592"/>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877271"/>
            <a:ext cx="3168352" cy="787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ubtitle 2"/>
          <p:cNvSpPr txBox="1">
            <a:spLocks/>
          </p:cNvSpPr>
          <p:nvPr/>
        </p:nvSpPr>
        <p:spPr>
          <a:xfrm>
            <a:off x="521653" y="260648"/>
            <a:ext cx="68580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r>
              <a:rPr lang="en-GB" sz="3200" b="1" cap="none" dirty="0" smtClean="0">
                <a:solidFill>
                  <a:srgbClr val="D1282E"/>
                </a:solidFill>
                <a:latin typeface="Franklin Gothic Book" panose="020B0503020102020204" pitchFamily="34" charset="0"/>
              </a:rPr>
              <a:t>The bridging programme (</a:t>
            </a:r>
            <a:r>
              <a:rPr lang="en-GB" sz="3200" b="1" cap="none" dirty="0" err="1" smtClean="0">
                <a:solidFill>
                  <a:srgbClr val="D1282E"/>
                </a:solidFill>
                <a:latin typeface="Franklin Gothic Book" panose="020B0503020102020204" pitchFamily="34" charset="0"/>
              </a:rPr>
              <a:t>AaA</a:t>
            </a:r>
            <a:r>
              <a:rPr lang="en-GB" sz="3200" b="1" cap="none" dirty="0" smtClean="0">
                <a:solidFill>
                  <a:srgbClr val="D1282E"/>
                </a:solidFill>
                <a:latin typeface="Franklin Gothic Book" panose="020B0503020102020204" pitchFamily="34" charset="0"/>
              </a:rPr>
              <a:t>)</a:t>
            </a:r>
            <a:endParaRPr lang="en-GB" sz="3200" b="1" cap="none" dirty="0">
              <a:solidFill>
                <a:srgbClr val="D1282E"/>
              </a:solidFill>
              <a:latin typeface="Franklin Gothic Book" panose="020B05030201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99837188"/>
              </p:ext>
            </p:extLst>
          </p:nvPr>
        </p:nvGraphicFramePr>
        <p:xfrm>
          <a:off x="755575" y="3685709"/>
          <a:ext cx="6624078" cy="2105196"/>
        </p:xfrm>
        <a:graphic>
          <a:graphicData uri="http://schemas.openxmlformats.org/drawingml/2006/table">
            <a:tbl>
              <a:tblPr firstRow="1" firstCol="1" bandRow="1">
                <a:tableStyleId>{5A111915-BE36-4E01-A7E5-04B1672EAD32}</a:tableStyleId>
              </a:tblPr>
              <a:tblGrid>
                <a:gridCol w="1681464"/>
                <a:gridCol w="1681464"/>
                <a:gridCol w="1681464"/>
                <a:gridCol w="1579686"/>
              </a:tblGrid>
              <a:tr h="468052">
                <a:tc>
                  <a:txBody>
                    <a:bodyPr/>
                    <a:lstStyle/>
                    <a:p>
                      <a:pPr>
                        <a:lnSpc>
                          <a:spcPct val="115000"/>
                        </a:lnSpc>
                        <a:spcAft>
                          <a:spcPts val="1000"/>
                        </a:spcAft>
                      </a:pPr>
                      <a:r>
                        <a:rPr lang="en-ZA" sz="2000" dirty="0">
                          <a:effectLst/>
                        </a:rPr>
                        <a:t>Level</a:t>
                      </a:r>
                      <a:endParaRPr lang="en-GB" sz="2000" dirty="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2013 (Pass rate %) T1</a:t>
                      </a:r>
                      <a:endParaRPr lang="en-GB" sz="200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2014 (Pass rate %) T1</a:t>
                      </a:r>
                      <a:endParaRPr lang="en-GB" sz="200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Variance</a:t>
                      </a:r>
                      <a:endParaRPr lang="en-GB" sz="2000">
                        <a:effectLst/>
                        <a:latin typeface="Calibri"/>
                        <a:ea typeface="Calibri"/>
                        <a:cs typeface="Times New Roman"/>
                      </a:endParaRPr>
                    </a:p>
                  </a:txBody>
                  <a:tcPr marL="68580" marR="68580" marT="0" marB="0"/>
                </a:tc>
              </a:tr>
              <a:tr h="468052">
                <a:tc>
                  <a:txBody>
                    <a:bodyPr/>
                    <a:lstStyle/>
                    <a:p>
                      <a:pPr>
                        <a:lnSpc>
                          <a:spcPct val="115000"/>
                        </a:lnSpc>
                        <a:spcAft>
                          <a:spcPts val="1000"/>
                        </a:spcAft>
                      </a:pPr>
                      <a:r>
                        <a:rPr lang="en-ZA" sz="2000" dirty="0">
                          <a:effectLst/>
                        </a:rPr>
                        <a:t> 2</a:t>
                      </a:r>
                      <a:endParaRPr lang="en-GB" sz="2000" dirty="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64%</a:t>
                      </a:r>
                      <a:endParaRPr lang="en-GB" sz="200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71%</a:t>
                      </a:r>
                      <a:endParaRPr lang="en-GB" sz="200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7%</a:t>
                      </a:r>
                      <a:endParaRPr lang="en-GB" sz="2000">
                        <a:effectLst/>
                        <a:latin typeface="Calibri"/>
                        <a:ea typeface="Calibri"/>
                        <a:cs typeface="Times New Roman"/>
                      </a:endParaRPr>
                    </a:p>
                  </a:txBody>
                  <a:tcPr marL="68580" marR="68580" marT="0" marB="0"/>
                </a:tc>
              </a:tr>
              <a:tr h="468052">
                <a:tc>
                  <a:txBody>
                    <a:bodyPr/>
                    <a:lstStyle/>
                    <a:p>
                      <a:pPr>
                        <a:lnSpc>
                          <a:spcPct val="115000"/>
                        </a:lnSpc>
                        <a:spcAft>
                          <a:spcPts val="1000"/>
                        </a:spcAft>
                      </a:pPr>
                      <a:r>
                        <a:rPr lang="en-ZA" sz="2000">
                          <a:effectLst/>
                        </a:rPr>
                        <a:t>3</a:t>
                      </a:r>
                      <a:endParaRPr lang="en-GB" sz="200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77%</a:t>
                      </a:r>
                      <a:endParaRPr lang="en-GB" sz="200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80%</a:t>
                      </a:r>
                      <a:endParaRPr lang="en-GB" sz="200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3%</a:t>
                      </a:r>
                      <a:endParaRPr lang="en-GB" sz="2000">
                        <a:effectLst/>
                        <a:latin typeface="Calibri"/>
                        <a:ea typeface="Calibri"/>
                        <a:cs typeface="Times New Roman"/>
                      </a:endParaRPr>
                    </a:p>
                  </a:txBody>
                  <a:tcPr marL="68580" marR="68580" marT="0" marB="0"/>
                </a:tc>
              </a:tr>
              <a:tr h="468052">
                <a:tc>
                  <a:txBody>
                    <a:bodyPr/>
                    <a:lstStyle/>
                    <a:p>
                      <a:pPr>
                        <a:lnSpc>
                          <a:spcPct val="115000"/>
                        </a:lnSpc>
                        <a:spcAft>
                          <a:spcPts val="1000"/>
                        </a:spcAft>
                      </a:pPr>
                      <a:r>
                        <a:rPr lang="en-ZA" sz="2000" dirty="0">
                          <a:effectLst/>
                        </a:rPr>
                        <a:t>4</a:t>
                      </a:r>
                      <a:endParaRPr lang="en-GB" sz="2000" dirty="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dirty="0">
                          <a:effectLst/>
                        </a:rPr>
                        <a:t>79%</a:t>
                      </a:r>
                      <a:endParaRPr lang="en-GB" sz="2000" dirty="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a:effectLst/>
                        </a:rPr>
                        <a:t>89%</a:t>
                      </a:r>
                      <a:endParaRPr lang="en-GB" sz="2000">
                        <a:effectLst/>
                        <a:latin typeface="Calibri"/>
                        <a:ea typeface="Calibri"/>
                        <a:cs typeface="Times New Roman"/>
                      </a:endParaRPr>
                    </a:p>
                  </a:txBody>
                  <a:tcPr marL="68580" marR="68580" marT="0" marB="0"/>
                </a:tc>
                <a:tc>
                  <a:txBody>
                    <a:bodyPr/>
                    <a:lstStyle/>
                    <a:p>
                      <a:pPr>
                        <a:lnSpc>
                          <a:spcPct val="115000"/>
                        </a:lnSpc>
                        <a:spcAft>
                          <a:spcPts val="1000"/>
                        </a:spcAft>
                      </a:pPr>
                      <a:r>
                        <a:rPr lang="en-ZA" sz="2000" dirty="0">
                          <a:effectLst/>
                        </a:rPr>
                        <a:t>10%</a:t>
                      </a:r>
                      <a:endParaRPr lang="en-GB"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3118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2764" y="908720"/>
            <a:ext cx="7772400" cy="4786435"/>
          </a:xfrm>
        </p:spPr>
        <p:txBody>
          <a:bodyPr/>
          <a:lstStyle/>
          <a:p>
            <a:r>
              <a:rPr lang="en-GB" sz="2400" b="1" cap="none" dirty="0" smtClean="0">
                <a:latin typeface="Franklin Gothic Book" panose="020B0503020102020204" pitchFamily="34" charset="0"/>
              </a:rPr>
              <a:t>To prepare students with employability skills that are tested and improved in a real work based environment e.g. production, sports, welding, IT, hospitality etc.</a:t>
            </a:r>
            <a:br>
              <a:rPr lang="en-GB" sz="2400" b="1" cap="none" dirty="0" smtClean="0">
                <a:latin typeface="Franklin Gothic Book" panose="020B0503020102020204" pitchFamily="34" charset="0"/>
              </a:rPr>
            </a:br>
            <a:r>
              <a:rPr lang="en-GB" sz="2400" b="1" cap="none" dirty="0">
                <a:latin typeface="Franklin Gothic Book" panose="020B0503020102020204" pitchFamily="34" charset="0"/>
              </a:rPr>
              <a:t/>
            </a:r>
            <a:br>
              <a:rPr lang="en-GB" sz="2400" b="1" cap="none" dirty="0">
                <a:latin typeface="Franklin Gothic Book" panose="020B0503020102020204" pitchFamily="34" charset="0"/>
              </a:rPr>
            </a:br>
            <a:r>
              <a:rPr lang="en-GB" sz="2400" b="1" cap="none" dirty="0" smtClean="0">
                <a:latin typeface="Franklin Gothic Book" panose="020B0503020102020204" pitchFamily="34" charset="0"/>
              </a:rPr>
              <a:t>To ensure students are skilled, professional and able to demonstrate  employer led core competencies and transferable skills within their industry e.g.</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developing the core competencies required to complete the  job through to higher level, transferable skills e.g. quality assurance, entrepreneurialship, leadership</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t>
            </a:r>
            <a:endParaRPr lang="en-GB" sz="3200" b="1" cap="none" dirty="0">
              <a:latin typeface="Franklin Gothic Book" panose="020B05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4941168"/>
            <a:ext cx="1057656" cy="1688592"/>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877271"/>
            <a:ext cx="3168352" cy="787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ubtitle 2"/>
          <p:cNvSpPr txBox="1">
            <a:spLocks/>
          </p:cNvSpPr>
          <p:nvPr/>
        </p:nvSpPr>
        <p:spPr>
          <a:xfrm>
            <a:off x="521653" y="260648"/>
            <a:ext cx="68580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r>
              <a:rPr lang="en-GB" sz="3200" b="1" cap="none" dirty="0" smtClean="0">
                <a:latin typeface="Franklin Gothic Book" panose="020B0503020102020204" pitchFamily="34" charset="0"/>
              </a:rPr>
              <a:t>The Learning Company Model</a:t>
            </a:r>
            <a:endParaRPr lang="en-GB" sz="3200" b="1" cap="none" dirty="0">
              <a:latin typeface="Franklin Gothic Book" panose="020B0503020102020204" pitchFamily="34" charset="0"/>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911602">
            <a:off x="4355976" y="5206444"/>
            <a:ext cx="2483768" cy="139401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83382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2764" y="1628800"/>
            <a:ext cx="7772400" cy="4464496"/>
          </a:xfrm>
        </p:spPr>
        <p:txBody>
          <a:bodyPr/>
          <a:lstStyle/>
          <a:p>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EMC has secured industry links to support the development of the learning company model</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Employer led programmes  training students  with the  skills required to meet industry recruitment needs:</a:t>
            </a:r>
            <a:br>
              <a:rPr lang="en-GB" sz="2400" b="1" cap="none" dirty="0" smtClean="0">
                <a:latin typeface="Franklin Gothic Book" panose="020B0503020102020204" pitchFamily="34" charset="0"/>
              </a:rPr>
            </a:br>
            <a:r>
              <a:rPr lang="en-GB" sz="2400" b="1" cap="none" dirty="0">
                <a:latin typeface="Franklin Gothic Book" panose="020B0503020102020204" pitchFamily="34" charset="0"/>
              </a:rPr>
              <a:t/>
            </a:r>
            <a:br>
              <a:rPr lang="en-GB" sz="2400" b="1" cap="none" dirty="0">
                <a:latin typeface="Franklin Gothic Book" panose="020B0503020102020204" pitchFamily="34" charset="0"/>
              </a:rPr>
            </a:br>
            <a:r>
              <a:rPr lang="en-GB" sz="2400" b="1" cap="none" dirty="0" smtClean="0">
                <a:latin typeface="Franklin Gothic Book" panose="020B0503020102020204" pitchFamily="34" charset="0"/>
              </a:rPr>
              <a:t>-  Volkswagen</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t>
            </a:r>
            <a:r>
              <a:rPr lang="en-GB" sz="2400" b="1" cap="none" dirty="0" err="1" smtClean="0">
                <a:latin typeface="Franklin Gothic Book" panose="020B0503020102020204" pitchFamily="34" charset="0"/>
              </a:rPr>
              <a:t>Compuscan</a:t>
            </a:r>
            <a:r>
              <a:rPr lang="en-GB" sz="2400" b="1" cap="none" dirty="0" smtClean="0">
                <a:latin typeface="Franklin Gothic Book" panose="020B0503020102020204" pitchFamily="34" charset="0"/>
              </a:rPr>
              <a:t>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Transnet</a:t>
            </a:r>
            <a:br>
              <a:rPr lang="en-GB" sz="2400" b="1" cap="none" dirty="0" smtClean="0">
                <a:latin typeface="Franklin Gothic Book" panose="020B0503020102020204" pitchFamily="34" charset="0"/>
              </a:rPr>
            </a:br>
            <a:r>
              <a:rPr lang="en-GB" sz="2400" b="1" cap="none" dirty="0">
                <a:latin typeface="Franklin Gothic Book" panose="020B0503020102020204" pitchFamily="34" charset="0"/>
              </a:rPr>
              <a:t/>
            </a:r>
            <a:br>
              <a:rPr lang="en-GB" sz="2400" b="1" cap="none" dirty="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t>
            </a:r>
            <a:br>
              <a:rPr lang="en-GB" sz="2400" b="1" cap="none" dirty="0" smtClean="0">
                <a:latin typeface="Franklin Gothic Book" panose="020B0503020102020204" pitchFamily="34" charset="0"/>
              </a:rPr>
            </a:br>
            <a:endParaRPr lang="en-GB" sz="3200" b="1" cap="none" dirty="0">
              <a:latin typeface="Franklin Gothic Book" panose="020B05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4941168"/>
            <a:ext cx="1057656" cy="1688592"/>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877271"/>
            <a:ext cx="3168352" cy="787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ubtitle 2"/>
          <p:cNvSpPr txBox="1">
            <a:spLocks/>
          </p:cNvSpPr>
          <p:nvPr/>
        </p:nvSpPr>
        <p:spPr>
          <a:xfrm>
            <a:off x="521653" y="260648"/>
            <a:ext cx="68580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r>
              <a:rPr lang="en-GB" sz="3200" b="1" cap="none" dirty="0" smtClean="0">
                <a:latin typeface="Franklin Gothic Book" panose="020B0503020102020204" pitchFamily="34" charset="0"/>
              </a:rPr>
              <a:t>The Learning Company Model</a:t>
            </a:r>
            <a:endParaRPr lang="en-GB" sz="3200" b="1" cap="none" dirty="0">
              <a:latin typeface="Franklin Gothic Book" panose="020B0503020102020204" pitchFamily="34" charset="0"/>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200548">
            <a:off x="3554502" y="4080703"/>
            <a:ext cx="3465770" cy="19451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7721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51" y="1844824"/>
            <a:ext cx="7772400" cy="3816424"/>
          </a:xfrm>
        </p:spPr>
        <p:txBody>
          <a:bodyPr/>
          <a:lstStyle/>
          <a:p>
            <a:r>
              <a:rPr lang="en-GB" sz="2400" b="1" cap="none" dirty="0">
                <a:latin typeface="Franklin Gothic Book" panose="020B0503020102020204" pitchFamily="34" charset="0"/>
              </a:rPr>
              <a:t>Walsall College will secure the accreditation and certification of an </a:t>
            </a:r>
            <a:r>
              <a:rPr lang="en-GB" sz="2400" b="1" cap="none" dirty="0" err="1">
                <a:latin typeface="Franklin Gothic Book" panose="020B0503020102020204" pitchFamily="34" charset="0"/>
              </a:rPr>
              <a:t>Ofqual</a:t>
            </a:r>
            <a:r>
              <a:rPr lang="en-GB" sz="2400" b="1" cap="none" dirty="0">
                <a:latin typeface="Franklin Gothic Book" panose="020B0503020102020204" pitchFamily="34" charset="0"/>
              </a:rPr>
              <a:t> regulated awarding body -  Accredited Skills for Industry (</a:t>
            </a:r>
            <a:r>
              <a:rPr lang="en-GB" sz="2400" b="1" cap="none" dirty="0" err="1">
                <a:latin typeface="Franklin Gothic Book" panose="020B0503020102020204" pitchFamily="34" charset="0"/>
              </a:rPr>
              <a:t>asfi</a:t>
            </a:r>
            <a:r>
              <a:rPr lang="en-GB" sz="2400" b="1" cap="none" dirty="0" smtClean="0">
                <a:latin typeface="Franklin Gothic Book" panose="020B0503020102020204" pitchFamily="34" charset="0"/>
              </a:rPr>
              <a:t>) for the </a:t>
            </a:r>
            <a:r>
              <a:rPr lang="en-GB" sz="2400" b="1" cap="none" dirty="0" err="1" smtClean="0">
                <a:latin typeface="Franklin Gothic Book" panose="020B0503020102020204" pitchFamily="34" charset="0"/>
              </a:rPr>
              <a:t>AaA</a:t>
            </a:r>
            <a:r>
              <a:rPr lang="en-GB" sz="2400" b="1" cap="none" dirty="0" smtClean="0">
                <a:latin typeface="Franklin Gothic Book" panose="020B0503020102020204" pitchFamily="34" charset="0"/>
              </a:rPr>
              <a:t> and Employability programme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The Employability Programme will be </a:t>
            </a:r>
            <a:r>
              <a:rPr lang="en-GB" sz="2400" b="1" cap="none" dirty="0" err="1" smtClean="0">
                <a:latin typeface="Franklin Gothic Book" panose="020B0503020102020204" pitchFamily="34" charset="0"/>
              </a:rPr>
              <a:t>contexualised</a:t>
            </a:r>
            <a:r>
              <a:rPr lang="en-GB" sz="2400" b="1" cap="none" dirty="0" smtClean="0">
                <a:latin typeface="Franklin Gothic Book" panose="020B0503020102020204" pitchFamily="34" charset="0"/>
              </a:rPr>
              <a:t> to the South African market and delivered and assessed through the learning companies</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Secure funding for the programmes to be delivered at EMC and other South African Colleges through the </a:t>
            </a:r>
            <a:r>
              <a:rPr lang="en-GB" sz="2400" b="1" cap="none" dirty="0" err="1" smtClean="0">
                <a:latin typeface="Franklin Gothic Book" panose="020B0503020102020204" pitchFamily="34" charset="0"/>
              </a:rPr>
              <a:t>AoCSA</a:t>
            </a: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3200" b="1" cap="none" dirty="0">
                <a:latin typeface="Franklin Gothic Book" panose="020B0503020102020204" pitchFamily="34" charset="0"/>
              </a:rPr>
              <a:t/>
            </a:r>
            <a:br>
              <a:rPr lang="en-GB" sz="3200" b="1" cap="none" dirty="0">
                <a:latin typeface="Franklin Gothic Book" panose="020B0503020102020204" pitchFamily="34" charset="0"/>
              </a:rPr>
            </a:b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endParaRPr lang="en-GB" sz="3200" b="1" cap="none" dirty="0">
              <a:latin typeface="Franklin Gothic Book" panose="020B05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4941168"/>
            <a:ext cx="1057656" cy="1688592"/>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877271"/>
            <a:ext cx="3168352" cy="787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ubtitle 2"/>
          <p:cNvSpPr txBox="1">
            <a:spLocks/>
          </p:cNvSpPr>
          <p:nvPr/>
        </p:nvSpPr>
        <p:spPr>
          <a:xfrm>
            <a:off x="521653" y="260648"/>
            <a:ext cx="68580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r>
              <a:rPr lang="en-GB" sz="3200" b="1" cap="none" dirty="0" smtClean="0">
                <a:latin typeface="Franklin Gothic Book" panose="020B0503020102020204" pitchFamily="34" charset="0"/>
              </a:rPr>
              <a:t>Sustainability beyond the project</a:t>
            </a:r>
            <a:endParaRPr lang="en-GB" sz="3200" b="1" cap="none" dirty="0">
              <a:latin typeface="Franklin Gothic Book" panose="020B0503020102020204" pitchFamily="34"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0653" y="4924056"/>
            <a:ext cx="1943100"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3382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2764" y="1340768"/>
            <a:ext cx="7772400" cy="3816424"/>
          </a:xfrm>
        </p:spPr>
        <p:txBody>
          <a:bodyPr/>
          <a:lstStyle/>
          <a:p>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800" b="1" cap="none" dirty="0">
                <a:latin typeface="Franklin Gothic Book" panose="020B0503020102020204" pitchFamily="34" charset="0"/>
              </a:rPr>
              <a:t>Walsall College and EMC </a:t>
            </a:r>
            <a:r>
              <a:rPr lang="en-GB" sz="2800" b="1" cap="none" dirty="0" smtClean="0">
                <a:latin typeface="Franklin Gothic Book" panose="020B0503020102020204" pitchFamily="34" charset="0"/>
              </a:rPr>
              <a:t>aim to develop a joint Virtual College, the classroom without boundaries</a:t>
            </a:r>
            <a:br>
              <a:rPr lang="en-GB" sz="2800" b="1" cap="none" dirty="0" smtClean="0">
                <a:latin typeface="Franklin Gothic Book" panose="020B0503020102020204" pitchFamily="34" charset="0"/>
              </a:rPr>
            </a:br>
            <a:r>
              <a:rPr lang="en-GB" sz="2800" b="1" cap="none" dirty="0">
                <a:latin typeface="Franklin Gothic Book" panose="020B0503020102020204" pitchFamily="34" charset="0"/>
              </a:rPr>
              <a:t/>
            </a:r>
            <a:br>
              <a:rPr lang="en-GB" sz="2800" b="1" cap="none" dirty="0">
                <a:latin typeface="Franklin Gothic Book" panose="020B0503020102020204" pitchFamily="34" charset="0"/>
              </a:rPr>
            </a:br>
            <a:r>
              <a:rPr lang="en-GB" sz="2800" b="1" cap="none" dirty="0" smtClean="0">
                <a:latin typeface="Franklin Gothic Book" panose="020B0503020102020204" pitchFamily="34" charset="0"/>
              </a:rPr>
              <a:t>To improve student engagement and achievement through global industry standard learning technologies </a:t>
            </a:r>
            <a:br>
              <a:rPr lang="en-GB" sz="2800" b="1" cap="none" dirty="0" smtClean="0">
                <a:latin typeface="Franklin Gothic Book" panose="020B0503020102020204" pitchFamily="34" charset="0"/>
              </a:rPr>
            </a:br>
            <a:r>
              <a:rPr lang="en-GB" sz="2800" b="1" cap="none" dirty="0">
                <a:latin typeface="Franklin Gothic Book" panose="020B0503020102020204" pitchFamily="34" charset="0"/>
              </a:rPr>
              <a:t/>
            </a:r>
            <a:br>
              <a:rPr lang="en-GB" sz="2800" b="1" cap="none" dirty="0">
                <a:latin typeface="Franklin Gothic Book" panose="020B0503020102020204" pitchFamily="34" charset="0"/>
              </a:rPr>
            </a:br>
            <a:r>
              <a:rPr lang="en-GB" sz="2800" b="1" cap="none" dirty="0" smtClean="0">
                <a:latin typeface="Franklin Gothic Book" panose="020B0503020102020204" pitchFamily="34" charset="0"/>
              </a:rPr>
              <a:t>To inspire and develop innovative and employer / student  centric teaching practices that revolutionises education in South Africa and UK</a:t>
            </a:r>
            <a:r>
              <a:rPr lang="en-GB" sz="3200" b="1" cap="none" dirty="0">
                <a:latin typeface="Franklin Gothic Book" panose="020B0503020102020204" pitchFamily="34" charset="0"/>
              </a:rPr>
              <a:t/>
            </a:r>
            <a:br>
              <a:rPr lang="en-GB" sz="3200" b="1" cap="none" dirty="0">
                <a:latin typeface="Franklin Gothic Book" panose="020B0503020102020204" pitchFamily="34" charset="0"/>
              </a:rPr>
            </a:b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endParaRPr lang="en-GB" sz="3200" b="1" cap="none" dirty="0">
              <a:latin typeface="Franklin Gothic Book" panose="020B05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4941168"/>
            <a:ext cx="1057656" cy="1688592"/>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877271"/>
            <a:ext cx="3168352" cy="787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ubtitle 2"/>
          <p:cNvSpPr txBox="1">
            <a:spLocks/>
          </p:cNvSpPr>
          <p:nvPr/>
        </p:nvSpPr>
        <p:spPr>
          <a:xfrm>
            <a:off x="418844" y="0"/>
            <a:ext cx="68580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r>
              <a:rPr lang="en-GB" sz="3200" b="1" cap="none" dirty="0" smtClean="0">
                <a:latin typeface="Franklin Gothic Book" panose="020B0503020102020204" pitchFamily="34" charset="0"/>
              </a:rPr>
              <a:t>3 Year Vision</a:t>
            </a:r>
          </a:p>
          <a:p>
            <a:endParaRPr lang="en-GB" sz="3200" b="1" cap="none" dirty="0">
              <a:latin typeface="Franklin Gothic Book" panose="020B0503020102020204" pitchFamily="34" charset="0"/>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069186">
            <a:off x="4100947" y="5058671"/>
            <a:ext cx="2822127" cy="158391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8479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2764" y="1700808"/>
            <a:ext cx="7772400" cy="3816424"/>
          </a:xfrm>
        </p:spPr>
        <p:txBody>
          <a:bodyPr/>
          <a:lstStyle/>
          <a:p>
            <a:r>
              <a:rPr lang="en-GB" sz="2800" b="1" cap="none" dirty="0">
                <a:latin typeface="Franklin Gothic Book" panose="020B0503020102020204" pitchFamily="34" charset="0"/>
              </a:rPr>
              <a:t>Be a part of our journey </a:t>
            </a:r>
            <a:r>
              <a:rPr lang="en-GB" sz="2800" b="1" cap="none" dirty="0" smtClean="0">
                <a:latin typeface="Franklin Gothic Book" panose="020B0503020102020204" pitchFamily="34" charset="0"/>
              </a:rPr>
              <a:t>to the classroom without borders</a:t>
            </a: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400" b="1" cap="none" dirty="0" smtClean="0">
                <a:latin typeface="Franklin Gothic Book" panose="020B0503020102020204" pitchFamily="34" charset="0"/>
              </a:rPr>
              <a:t/>
            </a:r>
            <a:br>
              <a:rPr lang="en-GB" sz="2400" b="1" cap="none" dirty="0" smtClean="0">
                <a:latin typeface="Franklin Gothic Book" panose="020B0503020102020204" pitchFamily="34" charset="0"/>
              </a:rPr>
            </a:br>
            <a:r>
              <a:rPr lang="en-GB" sz="2800" b="1" cap="none" dirty="0">
                <a:latin typeface="Franklin Gothic Book" panose="020B0503020102020204" pitchFamily="34" charset="0"/>
              </a:rPr>
              <a:t>S</a:t>
            </a:r>
            <a:r>
              <a:rPr lang="en-GB" sz="2800" b="1" cap="none" dirty="0" smtClean="0">
                <a:latin typeface="Franklin Gothic Book" panose="020B0503020102020204" pitchFamily="34" charset="0"/>
              </a:rPr>
              <a:t>ignature and approval…….</a:t>
            </a:r>
            <a:br>
              <a:rPr lang="en-GB" sz="2800" b="1" cap="none" dirty="0" smtClean="0">
                <a:latin typeface="Franklin Gothic Book" panose="020B0503020102020204" pitchFamily="34" charset="0"/>
              </a:rPr>
            </a:br>
            <a:r>
              <a:rPr lang="en-GB" sz="2800" b="1" cap="none" dirty="0" smtClean="0">
                <a:latin typeface="Franklin Gothic Book" panose="020B0503020102020204" pitchFamily="34" charset="0"/>
              </a:rPr>
              <a:t>Sign here!</a:t>
            </a:r>
            <a:r>
              <a:rPr lang="en-GB" sz="3200" b="1" cap="none" dirty="0">
                <a:latin typeface="Franklin Gothic Book" panose="020B0503020102020204" pitchFamily="34" charset="0"/>
              </a:rPr>
              <a:t/>
            </a:r>
            <a:br>
              <a:rPr lang="en-GB" sz="3200" b="1" cap="none" dirty="0">
                <a:latin typeface="Franklin Gothic Book" panose="020B0503020102020204" pitchFamily="34" charset="0"/>
              </a:rPr>
            </a:b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r>
              <a:rPr lang="en-GB" sz="3200" b="1" cap="none" dirty="0" smtClean="0">
                <a:latin typeface="Franklin Gothic Book" panose="020B0503020102020204" pitchFamily="34" charset="0"/>
              </a:rPr>
              <a:t/>
            </a:r>
            <a:br>
              <a:rPr lang="en-GB" sz="3200" b="1" cap="none" dirty="0" smtClean="0">
                <a:latin typeface="Franklin Gothic Book" panose="020B0503020102020204" pitchFamily="34" charset="0"/>
              </a:rPr>
            </a:br>
            <a:endParaRPr lang="en-GB" sz="3200" b="1" cap="none" dirty="0">
              <a:latin typeface="Franklin Gothic Book" panose="020B05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4941168"/>
            <a:ext cx="1057656" cy="1688592"/>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877271"/>
            <a:ext cx="3168352" cy="787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ubtitle 2"/>
          <p:cNvSpPr txBox="1">
            <a:spLocks/>
          </p:cNvSpPr>
          <p:nvPr/>
        </p:nvSpPr>
        <p:spPr>
          <a:xfrm>
            <a:off x="521653" y="260648"/>
            <a:ext cx="6858000" cy="9144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r>
              <a:rPr lang="en-GB" sz="3200" b="1" cap="none" dirty="0" smtClean="0">
                <a:latin typeface="Franklin Gothic Book" panose="020B0503020102020204" pitchFamily="34" charset="0"/>
              </a:rPr>
              <a:t>3 Year Vision</a:t>
            </a:r>
          </a:p>
          <a:p>
            <a:endParaRPr lang="en-GB" sz="3200" b="1" cap="none" dirty="0">
              <a:latin typeface="Franklin Gothic Book" panose="020B0503020102020204" pitchFamily="34" charset="0"/>
            </a:endParaRPr>
          </a:p>
        </p:txBody>
      </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5400" y="3874368"/>
            <a:ext cx="213360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9776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188</TotalTime>
  <Words>203</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Essential</vt:lpstr>
      <vt:lpstr>To develop a bridging programme which would be offered to entry level students at the beginning of the academic year, to bridge the gap between school exit level and entry to colleges e.g. Accelerate and Advance (AaA).  To develop a Learning Company Model in conjunction with Walsall College, which will enable the implementation of EMC’s vision of  work integrated learning exposure leading to improve employment opportunities.   </vt:lpstr>
      <vt:lpstr>  Phase 1 -  Designed, planned and prepared a  school to college entry bridging programme which includes:  - Mathematics - English - Computer and digital literacy - Vocational tasters (right programme, right placement)  - Employability    </vt:lpstr>
      <vt:lpstr>  Phase 2 -  Piloted the concept of the AaA programme for on course intervention with existing students to demonstrate the impact on success rates.    E.g. Mathematics       </vt:lpstr>
      <vt:lpstr>To prepare students with employability skills that are tested and improved in a real work based environment e.g. production, sports, welding, IT, hospitality etc.  To ensure students are skilled, professional and able to demonstrate  employer led core competencies and transferable skills within their industry e.g.  developing the core competencies required to complete the  job through to higher level, transferable skills e.g. quality assurance, entrepreneurialship, leadership    </vt:lpstr>
      <vt:lpstr>  EMC has secured industry links to support the development of the learning company model  Employer led programmes  training students  with the  skills required to meet industry recruitment needs:  -  Volkswagen -  Compuscan  -  Transnet       </vt:lpstr>
      <vt:lpstr>Walsall College will secure the accreditation and certification of an Ofqual regulated awarding body -  Accredited Skills for Industry (asfi) for the AaA and Employability programme   The Employability Programme will be contexualised to the South African market and delivered and assessed through the learning companies  Secure funding for the programmes to be delivered at EMC and other South African Colleges through the AoCSA    </vt:lpstr>
      <vt:lpstr> Walsall College and EMC aim to develop a joint Virtual College, the classroom without boundaries  To improve student engagement and achievement through global industry standard learning technologies   To inspire and develop innovative and employer / student  centric teaching practices that revolutionises education in South Africa and UK   </vt:lpstr>
      <vt:lpstr>Be a part of our journey to the classroom without borders  Signature and approval……. Sign here!   </vt:lpstr>
    </vt:vector>
  </TitlesOfParts>
  <Company>Walsall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Develop a bridging programme that increases the progression of learners through improved success rates.</dc:title>
  <dc:creator>Jayne Holt</dc:creator>
  <cp:lastModifiedBy>Doric Sithole (South Africa)</cp:lastModifiedBy>
  <cp:revision>22</cp:revision>
  <dcterms:created xsi:type="dcterms:W3CDTF">2014-07-16T07:19:05Z</dcterms:created>
  <dcterms:modified xsi:type="dcterms:W3CDTF">2014-07-28T07:01:26Z</dcterms:modified>
</cp:coreProperties>
</file>