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77" r:id="rId3"/>
    <p:sldId id="278" r:id="rId4"/>
    <p:sldId id="281" r:id="rId5"/>
    <p:sldId id="266" r:id="rId6"/>
    <p:sldId id="268" r:id="rId7"/>
    <p:sldId id="279" r:id="rId8"/>
    <p:sldId id="280" r:id="rId9"/>
    <p:sldId id="282" r:id="rId10"/>
    <p:sldId id="283" r:id="rId11"/>
    <p:sldId id="284" r:id="rId12"/>
    <p:sldId id="273" r:id="rId13"/>
    <p:sldId id="285" r:id="rId14"/>
    <p:sldId id="286" r:id="rId15"/>
    <p:sldId id="287" r:id="rId16"/>
    <p:sldId id="288" r:id="rId17"/>
    <p:sldId id="292" r:id="rId18"/>
    <p:sldId id="293" r:id="rId19"/>
    <p:sldId id="290" r:id="rId20"/>
    <p:sldId id="274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121F4-8E27-40A3-995B-C533E5E36A3C}" type="datetimeFigureOut">
              <a:rPr lang="en-ZA" smtClean="0"/>
              <a:t>2014/07/29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0113-519A-41DE-9437-FA08C74A57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487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turquoise titl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39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4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295400"/>
            <a:ext cx="20574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295400"/>
            <a:ext cx="60198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3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templa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586663" y="5097463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FFFFFF"/>
                </a:solidFill>
                <a:ea typeface="ＭＳ Ｐゴシック" pitchFamily="34" charset="-128"/>
              </a:rPr>
              <a:t>All images © Mat Wright</a:t>
            </a:r>
          </a:p>
        </p:txBody>
      </p:sp>
      <p:pic>
        <p:nvPicPr>
          <p:cNvPr id="6" name="Picture 8" descr="bc-stacked-rgb-r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63550"/>
            <a:ext cx="1371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9900" y="1052513"/>
            <a:ext cx="5110163" cy="2016125"/>
          </a:xfrm>
        </p:spPr>
        <p:txBody>
          <a:bodyPr/>
          <a:lstStyle>
            <a:lvl1pPr>
              <a:lnSpc>
                <a:spcPts val="38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84538"/>
            <a:ext cx="4679950" cy="1368425"/>
          </a:xfrm>
        </p:spPr>
        <p:txBody>
          <a:bodyPr/>
          <a:lstStyle>
            <a:lvl1pPr>
              <a:spcAft>
                <a:spcPct val="0"/>
              </a:spcAft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656388" y="6538913"/>
            <a:ext cx="1485900" cy="2524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0EF18-38F4-4288-89F0-2A0A5247EB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0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07E3-7248-4A06-AB00-46C602AA90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101C-8BCE-45EA-A2B1-589CE701DA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8838"/>
            <a:ext cx="4038600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8838"/>
            <a:ext cx="4038600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0AB4-C8C1-480D-803B-835DCEFA0E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941C-68B9-4B22-AAA0-1521810FA7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3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1F48-2180-4EEA-9EB5-4F808C468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51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F4CE-BE19-4F1B-B29F-CE535CC92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4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9F96-7485-411E-96CE-FC2CC4F1C7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9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13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9410A-54DD-4998-89C4-81F376D94F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0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BC13-0D07-4312-BEBC-5A4A9882C3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96AD-510C-45C0-B4E9-6618A0E2EC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92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038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038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9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4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73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0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81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turquoise general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86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95400"/>
            <a:ext cx="8229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50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A5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30000"/>
        <a:buFont typeface="Times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179388" y="6499225"/>
            <a:ext cx="8774112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838"/>
            <a:ext cx="82296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538913"/>
            <a:ext cx="14859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38913"/>
            <a:ext cx="59737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www.britishcouncil.org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38913"/>
            <a:ext cx="4429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B305B-EB5A-4A9E-8164-8D794B0BA0A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4763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1697038" indent="-35877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3pPr>
      <a:lvl4pPr marL="2225675" indent="-3492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2770188" indent="-3651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3227388" indent="-365125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3684588" indent="-365125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4141788" indent="-365125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4598988" indent="-365125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Closing Thoughts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sz="2400" dirty="0" smtClean="0"/>
              <a:t>Reflections and implications for policy, systemic change and partnerships</a:t>
            </a:r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endParaRPr lang="en-ZA" sz="2400" dirty="0" smtClean="0"/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dirty="0" smtClean="0"/>
              <a:t>…in the context of the continuous change towards improvement in the sector…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210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Colleges Reflections on the Partnerships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Extensive / Wide scope </a:t>
            </a:r>
            <a:endParaRPr lang="en-ZA" dirty="0" smtClean="0"/>
          </a:p>
          <a:p>
            <a:r>
              <a:rPr lang="en-ZA" dirty="0" smtClean="0"/>
              <a:t>Expanded Projects – bigger than initially designed </a:t>
            </a:r>
            <a:endParaRPr lang="en-ZA" dirty="0"/>
          </a:p>
          <a:p>
            <a:r>
              <a:rPr lang="en-ZA" dirty="0" smtClean="0"/>
              <a:t>Improving existing programmes or processes</a:t>
            </a:r>
          </a:p>
          <a:p>
            <a:r>
              <a:rPr lang="en-ZA" dirty="0" smtClean="0"/>
              <a:t>Employability Focus</a:t>
            </a:r>
          </a:p>
          <a:p>
            <a:r>
              <a:rPr lang="en-ZA" dirty="0" smtClean="0"/>
              <a:t>Innovation Expansion into new areas</a:t>
            </a:r>
          </a:p>
          <a:p>
            <a:r>
              <a:rPr lang="en-ZA" dirty="0" smtClean="0"/>
              <a:t>Communication across partnerships</a:t>
            </a:r>
          </a:p>
        </p:txBody>
      </p:sp>
    </p:spTree>
    <p:extLst>
      <p:ext uri="{BB962C8B-B14F-4D97-AF65-F5344CB8AC3E}">
        <p14:creationId xmlns:p14="http://schemas.microsoft.com/office/powerpoint/2010/main" val="215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Reflections on Partnerships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16832"/>
            <a:ext cx="8229600" cy="3505200"/>
          </a:xfrm>
        </p:spPr>
        <p:txBody>
          <a:bodyPr/>
          <a:lstStyle/>
          <a:p>
            <a:pPr lvl="0"/>
            <a:r>
              <a:rPr lang="en-US" dirty="0" smtClean="0"/>
              <a:t>Are complicated but have a thread of structure in content</a:t>
            </a:r>
          </a:p>
          <a:p>
            <a:pPr lvl="0"/>
            <a:r>
              <a:rPr lang="en-US" dirty="0" smtClean="0"/>
              <a:t>Need careful defining in detail</a:t>
            </a:r>
          </a:p>
          <a:p>
            <a:r>
              <a:rPr lang="en-US" dirty="0"/>
              <a:t>Programme scope creep is normal, expect it and deal with it</a:t>
            </a:r>
          </a:p>
          <a:p>
            <a:pPr lvl="0"/>
            <a:r>
              <a:rPr lang="en-US" dirty="0" smtClean="0"/>
              <a:t>Need contingency funding</a:t>
            </a:r>
          </a:p>
          <a:p>
            <a:pPr lvl="0"/>
            <a:r>
              <a:rPr lang="en-US" dirty="0"/>
              <a:t>Usually our Time Frames are to short</a:t>
            </a:r>
            <a:endParaRPr lang="en-ZA" dirty="0"/>
          </a:p>
          <a:p>
            <a:pPr lvl="0"/>
            <a:r>
              <a:rPr lang="en-US" dirty="0"/>
              <a:t>Partnerships are two-way but industry involvement makes it 3-way </a:t>
            </a:r>
          </a:p>
          <a:p>
            <a:r>
              <a:rPr lang="en-ZA" dirty="0" smtClean="0"/>
              <a:t>Communication </a:t>
            </a:r>
            <a:r>
              <a:rPr lang="en-ZA" dirty="0"/>
              <a:t>between partners </a:t>
            </a:r>
          </a:p>
          <a:p>
            <a:pPr lvl="0"/>
            <a:r>
              <a:rPr lang="en-US" dirty="0"/>
              <a:t>Need Project Management at all level</a:t>
            </a:r>
            <a:endParaRPr lang="en-ZA" dirty="0"/>
          </a:p>
          <a:p>
            <a:r>
              <a:rPr lang="en-ZA" dirty="0"/>
              <a:t>Integrating partnerships in all the college with ‘outward looking staff and students’</a:t>
            </a:r>
          </a:p>
          <a:p>
            <a:pPr lvl="0"/>
            <a:endParaRPr lang="en-ZA" dirty="0"/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 partnerships rest in one central place (unit) in a college or are they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responsibility of all college ‘people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</a:p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Challenge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Where there is no industry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– a mindset change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77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thought on partnerships from Ghana and Nigeria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responsibility to make the partnerships profitable and successful, rests with both parties  - relationship and self drive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80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Is this a workplace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4" y="2079432"/>
            <a:ext cx="6984000" cy="5238000"/>
          </a:xfrm>
        </p:spPr>
      </p:pic>
    </p:spTree>
    <p:extLst>
      <p:ext uri="{BB962C8B-B14F-4D97-AF65-F5344CB8AC3E}">
        <p14:creationId xmlns:p14="http://schemas.microsoft.com/office/powerpoint/2010/main" val="36214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Lekau</a:t>
            </a:r>
            <a:r>
              <a:rPr lang="en-ZA" dirty="0" smtClean="0"/>
              <a:t>:</a:t>
            </a:r>
            <a:br>
              <a:rPr lang="en-ZA" dirty="0" smtClean="0"/>
            </a:br>
            <a:r>
              <a:rPr lang="en-ZA" dirty="0" smtClean="0"/>
              <a:t>on the weekends I work in my neighbours backyard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6000"/>
            <a:ext cx="4673600" cy="3505200"/>
          </a:xfrm>
        </p:spPr>
      </p:pic>
    </p:spTree>
    <p:extLst>
      <p:ext uri="{BB962C8B-B14F-4D97-AF65-F5344CB8AC3E}">
        <p14:creationId xmlns:p14="http://schemas.microsoft.com/office/powerpoint/2010/main" val="11504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 what do you need to do to take this forward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89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National Level Thoughts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Need DHET engagement on curriculum, remuneration, planning</a:t>
            </a:r>
          </a:p>
          <a:p>
            <a:r>
              <a:rPr lang="en-ZA" dirty="0" smtClean="0"/>
              <a:t>SETA engagement with other sectors</a:t>
            </a:r>
          </a:p>
          <a:p>
            <a:r>
              <a:rPr lang="en-ZA" dirty="0" smtClean="0"/>
              <a:t>Industry forums</a:t>
            </a:r>
          </a:p>
          <a:p>
            <a:r>
              <a:rPr lang="en-ZA" dirty="0" smtClean="0"/>
              <a:t>A national college engagement / national college forums / conferences</a:t>
            </a:r>
          </a:p>
          <a:p>
            <a:r>
              <a:rPr lang="en-ZA" dirty="0" smtClean="0"/>
              <a:t>Other national learning forums / best practice forums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4489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Skills for Employability Looking Forward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Looking forward to look at strengthening existing partnerships and using them to develop new partnerships</a:t>
            </a:r>
          </a:p>
          <a:p>
            <a:r>
              <a:rPr lang="en-ZA" dirty="0" smtClean="0"/>
              <a:t>How are you measuring impact and disseminating best practice </a:t>
            </a:r>
          </a:p>
          <a:p>
            <a:r>
              <a:rPr lang="en-ZA" dirty="0"/>
              <a:t>How do you ensure impact that is sustainable and on-going, using other funding as well as from college funding</a:t>
            </a:r>
          </a:p>
          <a:p>
            <a:r>
              <a:rPr lang="en-ZA" dirty="0" smtClean="0"/>
              <a:t>I suggest it calls for on-going very strong PROJECT MANAGEMENT</a:t>
            </a:r>
          </a:p>
          <a:p>
            <a:endParaRPr lang="en-ZA" dirty="0"/>
          </a:p>
          <a:p>
            <a:pPr lvl="0"/>
            <a:r>
              <a:rPr lang="en-US" dirty="0"/>
              <a:t>Partnership and Project over time – one year is too short – systemic change takes </a:t>
            </a:r>
            <a:r>
              <a:rPr lang="en-US" dirty="0" smtClean="0"/>
              <a:t>time</a:t>
            </a:r>
          </a:p>
          <a:p>
            <a:pPr lvl="0"/>
            <a:r>
              <a:rPr lang="en-US" dirty="0" smtClean="0"/>
              <a:t>How do we expand and share Best Practice and Lessons Learnt into other sectors or colleges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94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College Level Thoughts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44824"/>
            <a:ext cx="8964000" cy="3505200"/>
          </a:xfrm>
        </p:spPr>
        <p:txBody>
          <a:bodyPr/>
          <a:lstStyle/>
          <a:p>
            <a:pPr lvl="0"/>
            <a:r>
              <a:rPr lang="en-US" dirty="0" smtClean="0"/>
              <a:t>Catalytic change in colleges that is managed and driven</a:t>
            </a:r>
          </a:p>
          <a:p>
            <a:pPr lvl="0"/>
            <a:r>
              <a:rPr lang="en-US" dirty="0" smtClean="0"/>
              <a:t>Build INTEGRATED systems and processes down to campus Level</a:t>
            </a:r>
          </a:p>
          <a:p>
            <a:pPr lvl="0"/>
            <a:r>
              <a:rPr lang="en-US" dirty="0" smtClean="0"/>
              <a:t>Management and Leadership involvement</a:t>
            </a:r>
          </a:p>
          <a:p>
            <a:pPr lvl="0"/>
            <a:r>
              <a:rPr lang="en-US" dirty="0" smtClean="0"/>
              <a:t>Invest in quality development of Project Management with administrative resources </a:t>
            </a:r>
          </a:p>
          <a:p>
            <a:pPr lvl="0"/>
            <a:r>
              <a:rPr lang="en-US" dirty="0" smtClean="0"/>
              <a:t>Managing the diversity of workplaces in our local communities </a:t>
            </a:r>
          </a:p>
          <a:p>
            <a:r>
              <a:rPr lang="en-US" dirty="0" smtClean="0"/>
              <a:t>Create Professionalism in </a:t>
            </a:r>
            <a:r>
              <a:rPr lang="en-US" dirty="0"/>
              <a:t>our College Spaces</a:t>
            </a:r>
            <a:endParaRPr lang="en-ZA" dirty="0"/>
          </a:p>
          <a:p>
            <a:pPr lvl="0"/>
            <a:r>
              <a:rPr lang="en-US" dirty="0" smtClean="0"/>
              <a:t>Building Livelihoods into all our curricula and pedagogy thinking</a:t>
            </a:r>
          </a:p>
          <a:p>
            <a:pPr lvl="0"/>
            <a:r>
              <a:rPr lang="en-US" dirty="0" smtClean="0"/>
              <a:t>Increasing motivation and responsibility of lecturers and students</a:t>
            </a:r>
          </a:p>
          <a:p>
            <a:pPr lvl="0"/>
            <a:endParaRPr lang="en-ZA" dirty="0"/>
          </a:p>
          <a:p>
            <a:pPr marL="0" lv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Challenge: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does this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integrate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 Grant Funded Pipeline programmes / Scale Up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Where do these Partnerships fit into the College Strategic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Planning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Colleges Next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Partnership take time, change your </a:t>
            </a:r>
            <a:r>
              <a:rPr lang="en-ZA" dirty="0" err="1" smtClean="0"/>
              <a:t>mindsets</a:t>
            </a:r>
            <a:endParaRPr lang="en-ZA" dirty="0" smtClean="0"/>
          </a:p>
          <a:p>
            <a:r>
              <a:rPr lang="en-ZA" dirty="0" smtClean="0"/>
              <a:t>How are you going to sustain what you have started </a:t>
            </a:r>
          </a:p>
          <a:p>
            <a:r>
              <a:rPr lang="en-US" dirty="0"/>
              <a:t>College funding for shared sustainability </a:t>
            </a:r>
          </a:p>
          <a:p>
            <a:r>
              <a:rPr lang="en-ZA" dirty="0" smtClean="0"/>
              <a:t>Transform your college organisational culture</a:t>
            </a:r>
          </a:p>
          <a:p>
            <a:r>
              <a:rPr lang="en-ZA" dirty="0" smtClean="0"/>
              <a:t>Build this into strategic planning </a:t>
            </a:r>
          </a:p>
          <a:p>
            <a:r>
              <a:rPr lang="en-ZA" dirty="0" smtClean="0"/>
              <a:t>Electronic learning platforms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70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Policy Environment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White Paper:…..the purpose of the TVET colleges is to prepare students for the workplace of self employment through systems and partnerships</a:t>
            </a:r>
          </a:p>
          <a:p>
            <a:r>
              <a:rPr lang="en-ZA" dirty="0" smtClean="0"/>
              <a:t>Skills Accord: Commitment 2 (Placements in Industry) and 8 (Improved Performance of Colleges)</a:t>
            </a:r>
          </a:p>
          <a:p>
            <a:r>
              <a:rPr lang="en-ZA" dirty="0" smtClean="0"/>
              <a:t>Streamlining of College Programmes with mixed models of delivery</a:t>
            </a:r>
          </a:p>
          <a:p>
            <a:r>
              <a:rPr lang="en-ZA" dirty="0"/>
              <a:t>College Stability at all </a:t>
            </a:r>
            <a:r>
              <a:rPr lang="en-ZA" dirty="0" smtClean="0"/>
              <a:t>levels, from Management structures to Financial Systems</a:t>
            </a:r>
          </a:p>
          <a:p>
            <a:r>
              <a:rPr lang="en-ZA" dirty="0" smtClean="0"/>
              <a:t>We need to see change and transition (albeit slow) as well long term support and persistence, with continuous need for change and development </a:t>
            </a:r>
          </a:p>
          <a:p>
            <a:endParaRPr lang="en-ZA" dirty="0" smtClean="0"/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How do we use partnerships and international links to inform Curriculum reform 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How do we disseminate Best Practice and Sharing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Thank you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8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System Reflections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Recognise we have a dynamic / changing / new Post-Schooling System</a:t>
            </a:r>
          </a:p>
          <a:p>
            <a:r>
              <a:rPr lang="en-ZA" dirty="0" smtClean="0"/>
              <a:t>Resourcing Change for the System </a:t>
            </a:r>
            <a:r>
              <a:rPr lang="en-ZA" dirty="0" err="1" smtClean="0"/>
              <a:t>vs</a:t>
            </a:r>
            <a:r>
              <a:rPr lang="en-ZA" dirty="0" smtClean="0"/>
              <a:t> Colleges taking Responsibility for Change</a:t>
            </a:r>
          </a:p>
          <a:p>
            <a:r>
              <a:rPr lang="en-ZA" dirty="0" smtClean="0"/>
              <a:t>Curriculum Transformation; Career Pathways; </a:t>
            </a:r>
          </a:p>
          <a:p>
            <a:pPr lvl="1"/>
            <a:r>
              <a:rPr lang="en-ZA" dirty="0" smtClean="0"/>
              <a:t>who is driving change</a:t>
            </a:r>
          </a:p>
          <a:p>
            <a:pPr lvl="1"/>
            <a:r>
              <a:rPr lang="en-ZA" dirty="0" smtClean="0"/>
              <a:t>some can be changed some cannot</a:t>
            </a:r>
          </a:p>
          <a:p>
            <a:r>
              <a:rPr lang="en-ZA" dirty="0" smtClean="0"/>
              <a:t>Staffing and Remuneration issues</a:t>
            </a:r>
          </a:p>
          <a:p>
            <a:r>
              <a:rPr lang="en-ZA" dirty="0" smtClean="0"/>
              <a:t>Building integrated systems in our colleges</a:t>
            </a:r>
          </a:p>
          <a:p>
            <a:r>
              <a:rPr lang="en-ZA" dirty="0" smtClean="0"/>
              <a:t>Professionalising our College Sector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09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Reflections on the Skills for Employability Project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success of the project to date has been echoed by everyone today</a:t>
            </a:r>
          </a:p>
          <a:p>
            <a:endParaRPr lang="en-ZA" dirty="0"/>
          </a:p>
          <a:p>
            <a:r>
              <a:rPr lang="en-ZA" dirty="0" smtClean="0"/>
              <a:t>The International Skills Partnership (ISP) Model looks very valuable; how do you operationalize and expand this, with the expansion of partners who are not colleges</a:t>
            </a:r>
          </a:p>
          <a:p>
            <a:endParaRPr lang="en-ZA" dirty="0" smtClean="0"/>
          </a:p>
          <a:p>
            <a:r>
              <a:rPr lang="en-ZA" dirty="0" smtClean="0"/>
              <a:t>How effectively are you using the leverage of the bilateral relationship between our two countries to engage employers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A Thought:</a:t>
            </a:r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How much have the UK colleges gained out of the partnership</a:t>
            </a:r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Can our SA colleges share anything about working with diversity</a:t>
            </a:r>
          </a:p>
        </p:txBody>
      </p:sp>
    </p:spTree>
    <p:extLst>
      <p:ext uri="{BB962C8B-B14F-4D97-AF65-F5344CB8AC3E}">
        <p14:creationId xmlns:p14="http://schemas.microsoft.com/office/powerpoint/2010/main" val="6799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China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similarities between China and South Africa, vocational education which involves improving mechanisms to develop skills training with improved quality</a:t>
            </a:r>
          </a:p>
          <a:p>
            <a:endParaRPr lang="en-ZA" dirty="0" smtClean="0"/>
          </a:p>
          <a:p>
            <a:r>
              <a:rPr lang="en-ZA" dirty="0" smtClean="0"/>
              <a:t>It seems that government positively and actively supports long term improvement of the College Sector with adequate resources</a:t>
            </a:r>
          </a:p>
          <a:p>
            <a:endParaRPr lang="en-ZA" dirty="0" smtClean="0"/>
          </a:p>
          <a:p>
            <a:r>
              <a:rPr lang="en-ZA" dirty="0" smtClean="0"/>
              <a:t>Build confidence in our own 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80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smtClean="0">
                <a:solidFill>
                  <a:srgbClr val="FF0000"/>
                </a:solidFill>
                <a:cs typeface="Arial" charset="0"/>
              </a:rPr>
              <a:t>The conditions need to be right</a:t>
            </a:r>
            <a:endParaRPr lang="en-US" sz="320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315200" cy="5267325"/>
          </a:xfrm>
        </p:spPr>
        <p:txBody>
          <a:bodyPr/>
          <a:lstStyle/>
          <a:p>
            <a:pPr marL="0" indent="0"/>
            <a:r>
              <a:rPr lang="en-GB" b="1" smtClean="0">
                <a:cs typeface="Arial" charset="0"/>
              </a:rPr>
              <a:t>The partnership needs to be: </a:t>
            </a:r>
          </a:p>
          <a:p>
            <a:pPr marL="0" indent="0"/>
            <a:r>
              <a:rPr lang="en-GB" b="1" smtClean="0">
                <a:solidFill>
                  <a:srgbClr val="FF0000"/>
                </a:solidFill>
                <a:cs typeface="Arial" charset="0"/>
              </a:rPr>
              <a:t>Special -</a:t>
            </a:r>
            <a:r>
              <a:rPr lang="en-GB" b="1" smtClean="0">
                <a:cs typeface="Arial" charset="0"/>
              </a:rPr>
              <a:t> </a:t>
            </a:r>
            <a:r>
              <a:rPr lang="en-GB" smtClean="0">
                <a:cs typeface="Arial" charset="0"/>
              </a:rPr>
              <a:t>to make the extra effort worthwhile</a:t>
            </a:r>
          </a:p>
          <a:p>
            <a:pPr marL="0" indent="0"/>
            <a:r>
              <a:rPr lang="en-GB" b="1" smtClean="0">
                <a:solidFill>
                  <a:srgbClr val="FF0000"/>
                </a:solidFill>
                <a:cs typeface="Arial" charset="0"/>
              </a:rPr>
              <a:t>Time-limited - </a:t>
            </a:r>
            <a:r>
              <a:rPr lang="en-GB" smtClean="0">
                <a:cs typeface="Arial" charset="0"/>
              </a:rPr>
              <a:t>with clear boundaries and controls</a:t>
            </a:r>
          </a:p>
          <a:p>
            <a:pPr marL="0" indent="0"/>
            <a:r>
              <a:rPr lang="en-GB" b="1" smtClean="0">
                <a:solidFill>
                  <a:srgbClr val="FF0000"/>
                </a:solidFill>
                <a:cs typeface="Arial" charset="0"/>
              </a:rPr>
              <a:t>Active - </a:t>
            </a:r>
            <a:r>
              <a:rPr lang="en-GB" smtClean="0">
                <a:cs typeface="Arial" charset="0"/>
              </a:rPr>
              <a:t>genuinely building on the skills and resources of the partners</a:t>
            </a:r>
          </a:p>
          <a:p>
            <a:pPr marL="0" indent="0"/>
            <a:r>
              <a:rPr lang="en-GB" b="1" smtClean="0">
                <a:solidFill>
                  <a:srgbClr val="FF0000"/>
                </a:solidFill>
                <a:cs typeface="Arial" charset="0"/>
              </a:rPr>
              <a:t>Measurable - </a:t>
            </a:r>
            <a:r>
              <a:rPr lang="en-GB" smtClean="0">
                <a:cs typeface="Arial" charset="0"/>
              </a:rPr>
              <a:t>with the goals and results clearly established</a:t>
            </a:r>
          </a:p>
          <a:p>
            <a:pPr marL="0" indent="0"/>
            <a:r>
              <a:rPr lang="en-GB" b="1" smtClean="0">
                <a:solidFill>
                  <a:srgbClr val="FF0000"/>
                </a:solidFill>
                <a:cs typeface="Arial" charset="0"/>
              </a:rPr>
              <a:t>Problem-centred - </a:t>
            </a:r>
            <a:r>
              <a:rPr lang="en-GB" smtClean="0">
                <a:cs typeface="Arial" charset="0"/>
              </a:rPr>
              <a:t>with genuine issues to work on and find solutions to</a:t>
            </a:r>
          </a:p>
          <a:p>
            <a:pPr marL="0" indent="0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2024057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cs typeface="Arial" charset="0"/>
              </a:rPr>
              <a:t>Challenges in Partnership </a:t>
            </a:r>
            <a:endParaRPr lang="en-GB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Different systems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No dedicated responsible person 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Not part of college development strategy 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No clear goals 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78974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Business Perspective Ford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partnership is a personal relationship built </a:t>
            </a:r>
            <a:r>
              <a:rPr lang="en-US" dirty="0"/>
              <a:t>on </a:t>
            </a:r>
            <a:r>
              <a:rPr lang="en-US" dirty="0" smtClean="0"/>
              <a:t>trust</a:t>
            </a:r>
            <a:r>
              <a:rPr lang="en-US" dirty="0"/>
              <a:t>, mutual respect and genuineness from both parties to make it work</a:t>
            </a:r>
            <a:r>
              <a:rPr lang="en-US" dirty="0" smtClean="0"/>
              <a:t>. </a:t>
            </a:r>
            <a:r>
              <a:rPr lang="en-US" dirty="0"/>
              <a:t>Both must want something from this relationship. </a:t>
            </a:r>
            <a:endParaRPr lang="en-US" dirty="0" smtClean="0"/>
          </a:p>
          <a:p>
            <a:r>
              <a:rPr lang="en-US" dirty="0" smtClean="0"/>
              <a:t>Both contribute resources to the partnership</a:t>
            </a:r>
          </a:p>
          <a:p>
            <a:r>
              <a:rPr lang="en-US" dirty="0" smtClean="0"/>
              <a:t>Agree to the details around training levels and outputs, </a:t>
            </a:r>
            <a:r>
              <a:rPr lang="en-US" dirty="0"/>
              <a:t>the facility and equipment requirements, number of learners that could be accommodated, actual mode of training delivery, training duration,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Agreed </a:t>
            </a:r>
            <a:r>
              <a:rPr lang="en-US" dirty="0"/>
              <a:t>on the roles and responsibilities of the two parties.</a:t>
            </a:r>
          </a:p>
          <a:p>
            <a:r>
              <a:rPr lang="en-ZA" dirty="0" smtClean="0"/>
              <a:t>Look to the long term benefits </a:t>
            </a:r>
          </a:p>
          <a:p>
            <a:endParaRPr lang="en-ZA" dirty="0" smtClean="0"/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How do we expand this this nationally to other colleges</a:t>
            </a:r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Can you create a industry forum on college partnerships and college improvement</a:t>
            </a:r>
            <a:endParaRPr lang="en-Z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Merseta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Critical role of contributing towards sustainable funding </a:t>
            </a:r>
          </a:p>
          <a:p>
            <a:r>
              <a:rPr lang="en-ZA" dirty="0" smtClean="0"/>
              <a:t>Focused on quality development and dynamic curricula changes</a:t>
            </a:r>
          </a:p>
          <a:p>
            <a:r>
              <a:rPr lang="en-ZA" dirty="0" smtClean="0"/>
              <a:t>Qualifications to scale up the capacity of lecturers</a:t>
            </a:r>
          </a:p>
          <a:p>
            <a:r>
              <a:rPr lang="en-ZA" dirty="0" smtClean="0"/>
              <a:t>Brokering relationships with industry</a:t>
            </a:r>
          </a:p>
          <a:p>
            <a:endParaRPr lang="en-ZA" dirty="0"/>
          </a:p>
          <a:p>
            <a:r>
              <a:rPr lang="en-ZA" dirty="0" smtClean="0"/>
              <a:t>Emphasised the need to careful planning based on local need</a:t>
            </a:r>
          </a:p>
          <a:p>
            <a:endParaRPr lang="en-ZA" dirty="0"/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How do your expand this to other SETAs</a:t>
            </a:r>
          </a:p>
          <a:p>
            <a:r>
              <a:rPr lang="en-ZA" b="1" dirty="0" smtClean="0">
                <a:solidFill>
                  <a:schemeClr val="accent1">
                    <a:lumMod val="50000"/>
                  </a:schemeClr>
                </a:solidFill>
              </a:rPr>
              <a:t>How do you engage with DHET structures, especially with curriculum pathways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17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070 SfE powerpoint">
  <a:themeElements>
    <a:clrScheme name="Y070 SfE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Y070 Sf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070 SfE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070 SfE powerpoint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070 SfE powerpoint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070 SfE powerpoint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070 SfE powerpoint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070 SfE powerpoint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070 SfE powerpoint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070 SfE powerpoint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070 SfE powerpoint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itish_council_template_red">
  <a:themeElements>
    <a:clrScheme name="Red">
      <a:dk1>
        <a:srgbClr val="000000"/>
      </a:dk1>
      <a:lt1>
        <a:srgbClr val="FFFFFF"/>
      </a:lt1>
      <a:dk2>
        <a:srgbClr val="EA4D44"/>
      </a:dk2>
      <a:lt2>
        <a:srgbClr val="B2B2B2"/>
      </a:lt2>
      <a:accent1>
        <a:srgbClr val="A21F21"/>
      </a:accent1>
      <a:accent2>
        <a:srgbClr val="84C993"/>
      </a:accent2>
      <a:accent3>
        <a:srgbClr val="FFFFFF"/>
      </a:accent3>
      <a:accent4>
        <a:srgbClr val="000000"/>
      </a:accent4>
      <a:accent5>
        <a:srgbClr val="CEABAB"/>
      </a:accent5>
      <a:accent6>
        <a:srgbClr val="77B685"/>
      </a:accent6>
      <a:hlink>
        <a:srgbClr val="0000E1"/>
      </a:hlink>
      <a:folHlink>
        <a:srgbClr val="7030A0"/>
      </a:folHlink>
    </a:clrScheme>
    <a:fontScheme name="BC template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C template red 1">
        <a:dk1>
          <a:srgbClr val="000000"/>
        </a:dk1>
        <a:lt1>
          <a:srgbClr val="FFFFFF"/>
        </a:lt1>
        <a:dk2>
          <a:srgbClr val="EF4135"/>
        </a:dk2>
        <a:lt2>
          <a:srgbClr val="B2B2B2"/>
        </a:lt2>
        <a:accent1>
          <a:srgbClr val="A21F21"/>
        </a:accent1>
        <a:accent2>
          <a:srgbClr val="84C993"/>
        </a:accent2>
        <a:accent3>
          <a:srgbClr val="FFFFFF"/>
        </a:accent3>
        <a:accent4>
          <a:srgbClr val="000000"/>
        </a:accent4>
        <a:accent5>
          <a:srgbClr val="CEABAB"/>
        </a:accent5>
        <a:accent6>
          <a:srgbClr val="77B685"/>
        </a:accent6>
        <a:hlink>
          <a:srgbClr val="A19620"/>
        </a:hlink>
        <a:folHlink>
          <a:srgbClr val="5147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1017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Y070 SfE powerpoint</vt:lpstr>
      <vt:lpstr>british_council_template_red</vt:lpstr>
      <vt:lpstr>Closing Thoughts</vt:lpstr>
      <vt:lpstr>The Policy Environment</vt:lpstr>
      <vt:lpstr>System Reflections</vt:lpstr>
      <vt:lpstr>Reflections on the Skills for Employability Project</vt:lpstr>
      <vt:lpstr>China</vt:lpstr>
      <vt:lpstr>The conditions need to be right</vt:lpstr>
      <vt:lpstr>Challenges in Partnership </vt:lpstr>
      <vt:lpstr>Business Perspective Ford</vt:lpstr>
      <vt:lpstr>Merseta </vt:lpstr>
      <vt:lpstr>Colleges Reflections on the Partnerships</vt:lpstr>
      <vt:lpstr>Reflections on Partnerships </vt:lpstr>
      <vt:lpstr>A thought on partnerships from Ghana and Nigeria</vt:lpstr>
      <vt:lpstr>Is this a workplace</vt:lpstr>
      <vt:lpstr>Lekau: on the weekends I work in my neighbours backyard</vt:lpstr>
      <vt:lpstr>So what do you need to do to take this forward</vt:lpstr>
      <vt:lpstr>National Level Thoughts</vt:lpstr>
      <vt:lpstr>Skills for Employability Looking Forward</vt:lpstr>
      <vt:lpstr>College Level Thoughts</vt:lpstr>
      <vt:lpstr>Colleges Next Steps</vt:lpstr>
      <vt:lpstr>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Introduced by: SA Lead Colleges – Orbit FET and Sedibeng FET</dc:title>
  <dc:creator>Chris Murray (Creative Transformations SHINTSHA)</dc:creator>
  <cp:lastModifiedBy>Doric Sithole (South Africa)</cp:lastModifiedBy>
  <cp:revision>28</cp:revision>
  <dcterms:created xsi:type="dcterms:W3CDTF">2014-07-17T16:17:54Z</dcterms:created>
  <dcterms:modified xsi:type="dcterms:W3CDTF">2014-07-29T09:28:04Z</dcterms:modified>
</cp:coreProperties>
</file>