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7"/>
    <p:sldMasterId id="2147483754" r:id="rId8"/>
    <p:sldMasterId id="2147483759" r:id="rId9"/>
    <p:sldMasterId id="2147483764" r:id="rId10"/>
    <p:sldMasterId id="2147483660" r:id="rId11"/>
    <p:sldMasterId id="2147483700" r:id="rId12"/>
    <p:sldMasterId id="2147483775" r:id="rId13"/>
  </p:sldMasterIdLst>
  <p:notesMasterIdLst>
    <p:notesMasterId r:id="rId41"/>
  </p:notesMasterIdLst>
  <p:handoutMasterIdLst>
    <p:handoutMasterId r:id="rId42"/>
  </p:handoutMasterIdLst>
  <p:sldIdLst>
    <p:sldId id="390" r:id="rId14"/>
    <p:sldId id="350" r:id="rId15"/>
    <p:sldId id="333" r:id="rId16"/>
    <p:sldId id="334" r:id="rId17"/>
    <p:sldId id="371" r:id="rId18"/>
    <p:sldId id="369" r:id="rId19"/>
    <p:sldId id="356" r:id="rId20"/>
    <p:sldId id="373" r:id="rId21"/>
    <p:sldId id="374" r:id="rId22"/>
    <p:sldId id="375" r:id="rId23"/>
    <p:sldId id="358" r:id="rId24"/>
    <p:sldId id="387" r:id="rId25"/>
    <p:sldId id="376" r:id="rId26"/>
    <p:sldId id="377" r:id="rId27"/>
    <p:sldId id="368" r:id="rId28"/>
    <p:sldId id="383" r:id="rId29"/>
    <p:sldId id="378" r:id="rId30"/>
    <p:sldId id="379" r:id="rId31"/>
    <p:sldId id="380" r:id="rId32"/>
    <p:sldId id="381" r:id="rId33"/>
    <p:sldId id="382" r:id="rId34"/>
    <p:sldId id="345" r:id="rId35"/>
    <p:sldId id="364" r:id="rId36"/>
    <p:sldId id="370" r:id="rId37"/>
    <p:sldId id="363" r:id="rId38"/>
    <p:sldId id="367" r:id="rId39"/>
    <p:sldId id="303" r:id="rId40"/>
  </p:sldIdLst>
  <p:sldSz cx="12192000" cy="6858000"/>
  <p:notesSz cx="6797675" cy="9926638"/>
  <p:embeddedFontLst>
    <p:embeddedFont>
      <p:font typeface="British Council Sans" panose="020B0504020202020204" pitchFamily="34" charset="0"/>
      <p:regular r:id="rId43"/>
      <p:bold r:id="rId44"/>
      <p:italic r:id="rId45"/>
      <p:boldItalic r:id="rId46"/>
    </p:embeddedFont>
    <p:embeddedFont>
      <p:font typeface="British Council Sans Headline" panose="020B0604020202020204" charset="0"/>
      <p:regular r:id="rId47"/>
    </p:embeddedFont>
    <p:embeddedFont>
      <p:font typeface="Calibri" panose="020F0502020204030204"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76067" autoAdjust="0"/>
  </p:normalViewPr>
  <p:slideViewPr>
    <p:cSldViewPr snapToGrid="0" snapToObjects="1">
      <p:cViewPr varScale="1">
        <p:scale>
          <a:sx n="51" d="100"/>
          <a:sy n="51" d="100"/>
        </p:scale>
        <p:origin x="272"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Master" Target="slideMasters/slideMaster4.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commentAuthors" Target="commentAuthors.xml"/><Relationship Id="rId8" Type="http://schemas.openxmlformats.org/officeDocument/2006/relationships/slideMaster" Target="slideMasters/slideMaster2.xml"/><Relationship Id="rId51" Type="http://schemas.openxmlformats.org/officeDocument/2006/relationships/font" Target="fonts/font9.fntdata"/><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C971E-8A3E-46BE-AD1B-3E0E22231FEC}" type="doc">
      <dgm:prSet loTypeId="urn:microsoft.com/office/officeart/2005/8/layout/hList7" loCatId="relationship" qsTypeId="urn:microsoft.com/office/officeart/2005/8/quickstyle/simple1" qsCatId="simple" csTypeId="urn:microsoft.com/office/officeart/2005/8/colors/accent5_1" csCatId="accent5" phldr="1"/>
      <dgm:spPr/>
      <dgm:t>
        <a:bodyPr/>
        <a:lstStyle/>
        <a:p>
          <a:endParaRPr lang="en-US"/>
        </a:p>
      </dgm:t>
    </dgm:pt>
    <dgm:pt modelId="{6BCD09C3-A8B4-4E00-B3BA-D1E87418AD0E}">
      <dgm:prSet phldrT="[Text]"/>
      <dgm:spPr/>
      <dgm:t>
        <a:bodyPr/>
        <a:lstStyle/>
        <a:p>
          <a:r>
            <a:rPr lang="en-US" dirty="0"/>
            <a:t>World Class Digital Learning Solutions</a:t>
          </a:r>
        </a:p>
      </dgm:t>
    </dgm:pt>
    <dgm:pt modelId="{7757EC25-97EF-4791-8058-9575BBF388B5}" type="parTrans" cxnId="{FCE4C527-183B-42B2-829D-1924D6739DDD}">
      <dgm:prSet/>
      <dgm:spPr/>
      <dgm:t>
        <a:bodyPr/>
        <a:lstStyle/>
        <a:p>
          <a:endParaRPr lang="en-US"/>
        </a:p>
      </dgm:t>
    </dgm:pt>
    <dgm:pt modelId="{167E21A7-C4C8-48C5-9FFC-D963E476CEA5}" type="sibTrans" cxnId="{FCE4C527-183B-42B2-829D-1924D6739DDD}">
      <dgm:prSet/>
      <dgm:spPr/>
      <dgm:t>
        <a:bodyPr/>
        <a:lstStyle/>
        <a:p>
          <a:endParaRPr lang="en-US"/>
        </a:p>
      </dgm:t>
    </dgm:pt>
    <dgm:pt modelId="{392F3DE4-603E-468D-94E5-B55010F83206}">
      <dgm:prSet phldrT="[Text]"/>
      <dgm:spPr/>
      <dgm:t>
        <a:bodyPr/>
        <a:lstStyle/>
        <a:p>
          <a:r>
            <a:rPr lang="en-US" dirty="0"/>
            <a:t>Affordable content and data</a:t>
          </a:r>
        </a:p>
      </dgm:t>
    </dgm:pt>
    <dgm:pt modelId="{53503B2A-FD5E-49E0-9715-FD5804AB0C65}" type="parTrans" cxnId="{CCCFAA0A-3895-45DB-B2DA-682A8FC5CA6C}">
      <dgm:prSet/>
      <dgm:spPr/>
      <dgm:t>
        <a:bodyPr/>
        <a:lstStyle/>
        <a:p>
          <a:endParaRPr lang="en-US"/>
        </a:p>
      </dgm:t>
    </dgm:pt>
    <dgm:pt modelId="{29BE2408-530D-425A-8390-72BD94659DDF}" type="sibTrans" cxnId="{CCCFAA0A-3895-45DB-B2DA-682A8FC5CA6C}">
      <dgm:prSet/>
      <dgm:spPr/>
      <dgm:t>
        <a:bodyPr/>
        <a:lstStyle/>
        <a:p>
          <a:endParaRPr lang="en-US"/>
        </a:p>
      </dgm:t>
    </dgm:pt>
    <dgm:pt modelId="{FC79E143-B5D3-437E-B746-F2D5756DFBBB}">
      <dgm:prSet phldrT="[Text]"/>
      <dgm:spPr/>
      <dgm:t>
        <a:bodyPr/>
        <a:lstStyle/>
        <a:p>
          <a:r>
            <a:rPr lang="en-US" dirty="0"/>
            <a:t>Devices </a:t>
          </a:r>
        </a:p>
      </dgm:t>
    </dgm:pt>
    <dgm:pt modelId="{43F6F283-19BB-4654-AEA7-E4B16F5CBD1A}" type="sibTrans" cxnId="{1C8AC7EC-BE3A-4F68-B664-F8A0859184E9}">
      <dgm:prSet/>
      <dgm:spPr/>
      <dgm:t>
        <a:bodyPr/>
        <a:lstStyle/>
        <a:p>
          <a:endParaRPr lang="en-US"/>
        </a:p>
      </dgm:t>
    </dgm:pt>
    <dgm:pt modelId="{217548DE-4307-494D-93C5-8670B4534B56}" type="parTrans" cxnId="{1C8AC7EC-BE3A-4F68-B664-F8A0859184E9}">
      <dgm:prSet/>
      <dgm:spPr/>
      <dgm:t>
        <a:bodyPr/>
        <a:lstStyle/>
        <a:p>
          <a:endParaRPr lang="en-US"/>
        </a:p>
      </dgm:t>
    </dgm:pt>
    <dgm:pt modelId="{2FC9392C-B0D9-4042-8D6F-093F8163B4E4}">
      <dgm:prSet phldrT="[Text]"/>
      <dgm:spPr/>
      <dgm:t>
        <a:bodyPr/>
        <a:lstStyle/>
        <a:p>
          <a:r>
            <a:rPr lang="en-US" dirty="0"/>
            <a:t>Connectivity</a:t>
          </a:r>
        </a:p>
      </dgm:t>
    </dgm:pt>
    <dgm:pt modelId="{0ED66F87-BBCE-431A-A8CE-68896629E4E5}" type="sibTrans" cxnId="{31236AB9-85C6-4B6B-9224-10AAD9438904}">
      <dgm:prSet/>
      <dgm:spPr/>
      <dgm:t>
        <a:bodyPr/>
        <a:lstStyle/>
        <a:p>
          <a:endParaRPr lang="en-US"/>
        </a:p>
      </dgm:t>
    </dgm:pt>
    <dgm:pt modelId="{AB78B71A-7113-42A3-97FA-4F30306DDDF5}" type="parTrans" cxnId="{31236AB9-85C6-4B6B-9224-10AAD9438904}">
      <dgm:prSet/>
      <dgm:spPr/>
      <dgm:t>
        <a:bodyPr/>
        <a:lstStyle/>
        <a:p>
          <a:endParaRPr lang="en-US"/>
        </a:p>
      </dgm:t>
    </dgm:pt>
    <dgm:pt modelId="{FB6B4F27-FAC3-42F7-B1FB-FBDD9B8D1642}">
      <dgm:prSet phldrT="[Text]"/>
      <dgm:spPr/>
      <dgm:t>
        <a:bodyPr/>
        <a:lstStyle/>
        <a:p>
          <a:r>
            <a:rPr lang="en-US" dirty="0"/>
            <a:t>Young People’s Engagement</a:t>
          </a:r>
        </a:p>
      </dgm:t>
    </dgm:pt>
    <dgm:pt modelId="{E5713F8D-0C08-4421-823F-3997B14CD671}" type="sibTrans" cxnId="{517B1527-69D6-4616-A686-C6B240FB4F8A}">
      <dgm:prSet/>
      <dgm:spPr/>
      <dgm:t>
        <a:bodyPr/>
        <a:lstStyle/>
        <a:p>
          <a:endParaRPr lang="en-US"/>
        </a:p>
      </dgm:t>
    </dgm:pt>
    <dgm:pt modelId="{581F0155-C0B2-427B-8CD6-ACDCA5E20C1D}" type="parTrans" cxnId="{517B1527-69D6-4616-A686-C6B240FB4F8A}">
      <dgm:prSet/>
      <dgm:spPr/>
      <dgm:t>
        <a:bodyPr/>
        <a:lstStyle/>
        <a:p>
          <a:endParaRPr lang="en-US"/>
        </a:p>
      </dgm:t>
    </dgm:pt>
    <dgm:pt modelId="{C693D311-ED28-4BFF-9CA8-D240D4E37FA6}" type="pres">
      <dgm:prSet presAssocID="{8C5C971E-8A3E-46BE-AD1B-3E0E22231FEC}" presName="Name0" presStyleCnt="0">
        <dgm:presLayoutVars>
          <dgm:dir/>
          <dgm:resizeHandles val="exact"/>
        </dgm:presLayoutVars>
      </dgm:prSet>
      <dgm:spPr/>
    </dgm:pt>
    <dgm:pt modelId="{BBE063EA-7908-4C0E-B6C0-2D277AE51771}" type="pres">
      <dgm:prSet presAssocID="{8C5C971E-8A3E-46BE-AD1B-3E0E22231FEC}" presName="fgShape" presStyleLbl="fgShp" presStyleIdx="0" presStyleCnt="1"/>
      <dgm:spPr/>
    </dgm:pt>
    <dgm:pt modelId="{1E7B36AE-C7E4-411E-B444-E0E1AB9F4531}" type="pres">
      <dgm:prSet presAssocID="{8C5C971E-8A3E-46BE-AD1B-3E0E22231FEC}" presName="linComp" presStyleCnt="0"/>
      <dgm:spPr/>
    </dgm:pt>
    <dgm:pt modelId="{93850107-E087-4894-88D2-FA4D30E914A8}" type="pres">
      <dgm:prSet presAssocID="{6BCD09C3-A8B4-4E00-B3BA-D1E87418AD0E}" presName="compNode" presStyleCnt="0"/>
      <dgm:spPr/>
    </dgm:pt>
    <dgm:pt modelId="{BDFDCDC5-1303-4C28-BA3D-93311B1CED25}" type="pres">
      <dgm:prSet presAssocID="{6BCD09C3-A8B4-4E00-B3BA-D1E87418AD0E}" presName="bkgdShape" presStyleLbl="node1" presStyleIdx="0" presStyleCnt="5"/>
      <dgm:spPr/>
    </dgm:pt>
    <dgm:pt modelId="{162ECEEA-1847-4DE3-B60C-35E01D13C231}" type="pres">
      <dgm:prSet presAssocID="{6BCD09C3-A8B4-4E00-B3BA-D1E87418AD0E}" presName="nodeTx" presStyleLbl="node1" presStyleIdx="0" presStyleCnt="5">
        <dgm:presLayoutVars>
          <dgm:bulletEnabled val="1"/>
        </dgm:presLayoutVars>
      </dgm:prSet>
      <dgm:spPr/>
    </dgm:pt>
    <dgm:pt modelId="{A816AD19-279C-4A03-B660-303D6024CDBF}" type="pres">
      <dgm:prSet presAssocID="{6BCD09C3-A8B4-4E00-B3BA-D1E87418AD0E}" presName="invisiNode" presStyleLbl="node1" presStyleIdx="0" presStyleCnt="5"/>
      <dgm:spPr/>
    </dgm:pt>
    <dgm:pt modelId="{15DD269F-3AAC-4EE0-99F7-27A8991DFCAA}" type="pres">
      <dgm:prSet presAssocID="{6BCD09C3-A8B4-4E00-B3BA-D1E87418AD0E}" presName="imagNode" presStyleLbl="fgImgPlace1" presStyleIdx="0" presStyleCnt="5" custLinFactNeighborX="3996" custLinFactNeighborY="-153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8063F2B-1319-4A28-AB4F-2E810193959B}" type="pres">
      <dgm:prSet presAssocID="{167E21A7-C4C8-48C5-9FFC-D963E476CEA5}" presName="sibTrans" presStyleLbl="sibTrans2D1" presStyleIdx="0" presStyleCnt="0"/>
      <dgm:spPr/>
    </dgm:pt>
    <dgm:pt modelId="{35FF8E87-E922-4DC0-A545-A06E1D7C1D5A}" type="pres">
      <dgm:prSet presAssocID="{2FC9392C-B0D9-4042-8D6F-093F8163B4E4}" presName="compNode" presStyleCnt="0"/>
      <dgm:spPr/>
    </dgm:pt>
    <dgm:pt modelId="{9C55E57A-C121-4F1B-965E-1A453CCF65C2}" type="pres">
      <dgm:prSet presAssocID="{2FC9392C-B0D9-4042-8D6F-093F8163B4E4}" presName="bkgdShape" presStyleLbl="node1" presStyleIdx="1" presStyleCnt="5"/>
      <dgm:spPr/>
    </dgm:pt>
    <dgm:pt modelId="{7F929B10-6F7B-4A3A-8BDE-D0D59A37DAA9}" type="pres">
      <dgm:prSet presAssocID="{2FC9392C-B0D9-4042-8D6F-093F8163B4E4}" presName="nodeTx" presStyleLbl="node1" presStyleIdx="1" presStyleCnt="5">
        <dgm:presLayoutVars>
          <dgm:bulletEnabled val="1"/>
        </dgm:presLayoutVars>
      </dgm:prSet>
      <dgm:spPr/>
    </dgm:pt>
    <dgm:pt modelId="{279BDFB1-A8BE-40CF-A7B1-AC6F50CD3170}" type="pres">
      <dgm:prSet presAssocID="{2FC9392C-B0D9-4042-8D6F-093F8163B4E4}" presName="invisiNode" presStyleLbl="node1" presStyleIdx="1" presStyleCnt="5"/>
      <dgm:spPr/>
    </dgm:pt>
    <dgm:pt modelId="{DEA38B50-2325-4816-ACD3-A4D0FCFE94C5}" type="pres">
      <dgm:prSet presAssocID="{2FC9392C-B0D9-4042-8D6F-093F8163B4E4}" presName="imagNode" presStyleLbl="fgImgPlace1" presStyleIdx="1" presStyleCnt="5"/>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19EA22C-FA6D-4AF3-B55C-0789849A8BEA}" type="pres">
      <dgm:prSet presAssocID="{0ED66F87-BBCE-431A-A8CE-68896629E4E5}" presName="sibTrans" presStyleLbl="sibTrans2D1" presStyleIdx="0" presStyleCnt="0"/>
      <dgm:spPr/>
    </dgm:pt>
    <dgm:pt modelId="{75BAD5B6-D3DF-4079-A7D5-2748253FC03A}" type="pres">
      <dgm:prSet presAssocID="{FC79E143-B5D3-437E-B746-F2D5756DFBBB}" presName="compNode" presStyleCnt="0"/>
      <dgm:spPr/>
    </dgm:pt>
    <dgm:pt modelId="{3CA6E9F2-4349-46AE-A3CB-35EA1C2EF9D7}" type="pres">
      <dgm:prSet presAssocID="{FC79E143-B5D3-437E-B746-F2D5756DFBBB}" presName="bkgdShape" presStyleLbl="node1" presStyleIdx="2" presStyleCnt="5"/>
      <dgm:spPr/>
    </dgm:pt>
    <dgm:pt modelId="{49CDAC4E-BE1C-40D2-A9BE-0ED3768C813F}" type="pres">
      <dgm:prSet presAssocID="{FC79E143-B5D3-437E-B746-F2D5756DFBBB}" presName="nodeTx" presStyleLbl="node1" presStyleIdx="2" presStyleCnt="5">
        <dgm:presLayoutVars>
          <dgm:bulletEnabled val="1"/>
        </dgm:presLayoutVars>
      </dgm:prSet>
      <dgm:spPr/>
    </dgm:pt>
    <dgm:pt modelId="{1FFDCFD3-DDEE-4B78-AE2B-8F1EE8ECAA6F}" type="pres">
      <dgm:prSet presAssocID="{FC79E143-B5D3-437E-B746-F2D5756DFBBB}" presName="invisiNode" presStyleLbl="node1" presStyleIdx="2" presStyleCnt="5"/>
      <dgm:spPr/>
    </dgm:pt>
    <dgm:pt modelId="{DC1A86A4-39FC-4E10-AE19-D06D612E0277}" type="pres">
      <dgm:prSet presAssocID="{FC79E143-B5D3-437E-B746-F2D5756DFBBB}" presName="imagNode" presStyleLbl="fgImgPlace1" presStyleIdx="2" presStyleCnt="5" custLinFactNeighborX="9134" custLinFactNeighborY="-2051"/>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E25CE9E-3A62-4353-9EFC-9DE78FA9C8BC}" type="pres">
      <dgm:prSet presAssocID="{43F6F283-19BB-4654-AEA7-E4B16F5CBD1A}" presName="sibTrans" presStyleLbl="sibTrans2D1" presStyleIdx="0" presStyleCnt="0"/>
      <dgm:spPr/>
    </dgm:pt>
    <dgm:pt modelId="{C471242D-5DB8-49A3-852E-794B6EDED217}" type="pres">
      <dgm:prSet presAssocID="{FB6B4F27-FAC3-42F7-B1FB-FBDD9B8D1642}" presName="compNode" presStyleCnt="0"/>
      <dgm:spPr/>
    </dgm:pt>
    <dgm:pt modelId="{E85B98A0-B9B5-42A3-AA4A-A87445986820}" type="pres">
      <dgm:prSet presAssocID="{FB6B4F27-FAC3-42F7-B1FB-FBDD9B8D1642}" presName="bkgdShape" presStyleLbl="node1" presStyleIdx="3" presStyleCnt="5"/>
      <dgm:spPr/>
    </dgm:pt>
    <dgm:pt modelId="{00B2F8E2-F5EC-4C25-9433-75DE1A632BDB}" type="pres">
      <dgm:prSet presAssocID="{FB6B4F27-FAC3-42F7-B1FB-FBDD9B8D1642}" presName="nodeTx" presStyleLbl="node1" presStyleIdx="3" presStyleCnt="5">
        <dgm:presLayoutVars>
          <dgm:bulletEnabled val="1"/>
        </dgm:presLayoutVars>
      </dgm:prSet>
      <dgm:spPr/>
    </dgm:pt>
    <dgm:pt modelId="{495F9980-4E58-4333-BB81-5D3F1BFA2A0F}" type="pres">
      <dgm:prSet presAssocID="{FB6B4F27-FAC3-42F7-B1FB-FBDD9B8D1642}" presName="invisiNode" presStyleLbl="node1" presStyleIdx="3" presStyleCnt="5"/>
      <dgm:spPr/>
    </dgm:pt>
    <dgm:pt modelId="{DE20C2B3-AA43-4DCD-887D-B715CE4392DB}" type="pres">
      <dgm:prSet presAssocID="{FB6B4F27-FAC3-42F7-B1FB-FBDD9B8D1642}" presName="imagNode" presStyleLbl="fgImgPlace1" presStyleIdx="3"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E90D98FF-60C7-4A70-8DC4-D44038633450}" type="pres">
      <dgm:prSet presAssocID="{E5713F8D-0C08-4421-823F-3997B14CD671}" presName="sibTrans" presStyleLbl="sibTrans2D1" presStyleIdx="0" presStyleCnt="0"/>
      <dgm:spPr/>
    </dgm:pt>
    <dgm:pt modelId="{6168EE61-C0C0-4459-974C-CF455DC5BB40}" type="pres">
      <dgm:prSet presAssocID="{392F3DE4-603E-468D-94E5-B55010F83206}" presName="compNode" presStyleCnt="0"/>
      <dgm:spPr/>
    </dgm:pt>
    <dgm:pt modelId="{A1C75471-1261-4EE0-A9A0-496E4A9C85C1}" type="pres">
      <dgm:prSet presAssocID="{392F3DE4-603E-468D-94E5-B55010F83206}" presName="bkgdShape" presStyleLbl="node1" presStyleIdx="4" presStyleCnt="5"/>
      <dgm:spPr/>
    </dgm:pt>
    <dgm:pt modelId="{B155DE6A-41F5-4892-A242-351641092439}" type="pres">
      <dgm:prSet presAssocID="{392F3DE4-603E-468D-94E5-B55010F83206}" presName="nodeTx" presStyleLbl="node1" presStyleIdx="4" presStyleCnt="5">
        <dgm:presLayoutVars>
          <dgm:bulletEnabled val="1"/>
        </dgm:presLayoutVars>
      </dgm:prSet>
      <dgm:spPr/>
    </dgm:pt>
    <dgm:pt modelId="{AC39C7DC-B4CD-40B3-96BD-293242EC19D6}" type="pres">
      <dgm:prSet presAssocID="{392F3DE4-603E-468D-94E5-B55010F83206}" presName="invisiNode" presStyleLbl="node1" presStyleIdx="4" presStyleCnt="5"/>
      <dgm:spPr/>
    </dgm:pt>
    <dgm:pt modelId="{5C1C09FF-587F-47FB-B94C-EEEDDC6BDFE5}" type="pres">
      <dgm:prSet presAssocID="{392F3DE4-603E-468D-94E5-B55010F83206}"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CCCFAA0A-3895-45DB-B2DA-682A8FC5CA6C}" srcId="{8C5C971E-8A3E-46BE-AD1B-3E0E22231FEC}" destId="{392F3DE4-603E-468D-94E5-B55010F83206}" srcOrd="4" destOrd="0" parTransId="{53503B2A-FD5E-49E0-9715-FD5804AB0C65}" sibTransId="{29BE2408-530D-425A-8390-72BD94659DDF}"/>
    <dgm:cxn modelId="{88DCBA1A-BD7B-4C53-95FE-966991A4F7A3}" type="presOf" srcId="{2FC9392C-B0D9-4042-8D6F-093F8163B4E4}" destId="{7F929B10-6F7B-4A3A-8BDE-D0D59A37DAA9}" srcOrd="1" destOrd="0" presId="urn:microsoft.com/office/officeart/2005/8/layout/hList7"/>
    <dgm:cxn modelId="{812BB31C-81A5-4C49-97CA-E542B32B0A4D}" type="presOf" srcId="{392F3DE4-603E-468D-94E5-B55010F83206}" destId="{A1C75471-1261-4EE0-A9A0-496E4A9C85C1}" srcOrd="0" destOrd="0" presId="urn:microsoft.com/office/officeart/2005/8/layout/hList7"/>
    <dgm:cxn modelId="{517B1527-69D6-4616-A686-C6B240FB4F8A}" srcId="{8C5C971E-8A3E-46BE-AD1B-3E0E22231FEC}" destId="{FB6B4F27-FAC3-42F7-B1FB-FBDD9B8D1642}" srcOrd="3" destOrd="0" parTransId="{581F0155-C0B2-427B-8CD6-ACDCA5E20C1D}" sibTransId="{E5713F8D-0C08-4421-823F-3997B14CD671}"/>
    <dgm:cxn modelId="{FCE4C527-183B-42B2-829D-1924D6739DDD}" srcId="{8C5C971E-8A3E-46BE-AD1B-3E0E22231FEC}" destId="{6BCD09C3-A8B4-4E00-B3BA-D1E87418AD0E}" srcOrd="0" destOrd="0" parTransId="{7757EC25-97EF-4791-8058-9575BBF388B5}" sibTransId="{167E21A7-C4C8-48C5-9FFC-D963E476CEA5}"/>
    <dgm:cxn modelId="{CE04352D-845B-4416-96D0-F17E8E4C61DA}" type="presOf" srcId="{FC79E143-B5D3-437E-B746-F2D5756DFBBB}" destId="{49CDAC4E-BE1C-40D2-A9BE-0ED3768C813F}" srcOrd="1" destOrd="0" presId="urn:microsoft.com/office/officeart/2005/8/layout/hList7"/>
    <dgm:cxn modelId="{C391F33D-D7E2-49A1-B793-F18A75B2B259}" type="presOf" srcId="{FB6B4F27-FAC3-42F7-B1FB-FBDD9B8D1642}" destId="{E85B98A0-B9B5-42A3-AA4A-A87445986820}" srcOrd="0" destOrd="0" presId="urn:microsoft.com/office/officeart/2005/8/layout/hList7"/>
    <dgm:cxn modelId="{85F1C73F-2E57-45EB-AB00-EC58A1649A8F}" type="presOf" srcId="{2FC9392C-B0D9-4042-8D6F-093F8163B4E4}" destId="{9C55E57A-C121-4F1B-965E-1A453CCF65C2}" srcOrd="0" destOrd="0" presId="urn:microsoft.com/office/officeart/2005/8/layout/hList7"/>
    <dgm:cxn modelId="{43441662-ED6A-4198-9861-DD91B78B15F7}" type="presOf" srcId="{392F3DE4-603E-468D-94E5-B55010F83206}" destId="{B155DE6A-41F5-4892-A242-351641092439}" srcOrd="1" destOrd="0" presId="urn:microsoft.com/office/officeart/2005/8/layout/hList7"/>
    <dgm:cxn modelId="{5C2E2444-CCA2-4A19-A3AA-9E4BEF6D6808}" type="presOf" srcId="{E5713F8D-0C08-4421-823F-3997B14CD671}" destId="{E90D98FF-60C7-4A70-8DC4-D44038633450}" srcOrd="0" destOrd="0" presId="urn:microsoft.com/office/officeart/2005/8/layout/hList7"/>
    <dgm:cxn modelId="{A1041D47-2EAC-4250-9504-64198363C13D}" type="presOf" srcId="{6BCD09C3-A8B4-4E00-B3BA-D1E87418AD0E}" destId="{BDFDCDC5-1303-4C28-BA3D-93311B1CED25}" srcOrd="0" destOrd="0" presId="urn:microsoft.com/office/officeart/2005/8/layout/hList7"/>
    <dgm:cxn modelId="{CEF95069-0802-4BFA-A9D4-9367CEDDD5E6}" type="presOf" srcId="{FC79E143-B5D3-437E-B746-F2D5756DFBBB}" destId="{3CA6E9F2-4349-46AE-A3CB-35EA1C2EF9D7}" srcOrd="0" destOrd="0" presId="urn:microsoft.com/office/officeart/2005/8/layout/hList7"/>
    <dgm:cxn modelId="{1D0FD869-B772-40BD-A170-76227E8B5498}" type="presOf" srcId="{0ED66F87-BBCE-431A-A8CE-68896629E4E5}" destId="{719EA22C-FA6D-4AF3-B55C-0789849A8BEA}" srcOrd="0" destOrd="0" presId="urn:microsoft.com/office/officeart/2005/8/layout/hList7"/>
    <dgm:cxn modelId="{09AE3492-60E2-4F0F-A316-F422F9109DDC}" type="presOf" srcId="{167E21A7-C4C8-48C5-9FFC-D963E476CEA5}" destId="{28063F2B-1319-4A28-AB4F-2E810193959B}" srcOrd="0" destOrd="0" presId="urn:microsoft.com/office/officeart/2005/8/layout/hList7"/>
    <dgm:cxn modelId="{88E220A1-21F1-434A-A1F5-740CC0953F0D}" type="presOf" srcId="{FB6B4F27-FAC3-42F7-B1FB-FBDD9B8D1642}" destId="{00B2F8E2-F5EC-4C25-9433-75DE1A632BDB}" srcOrd="1" destOrd="0" presId="urn:microsoft.com/office/officeart/2005/8/layout/hList7"/>
    <dgm:cxn modelId="{CB33A0AC-6F0D-4C9C-A71A-3403F28DEB6F}" type="presOf" srcId="{43F6F283-19BB-4654-AEA7-E4B16F5CBD1A}" destId="{6E25CE9E-3A62-4353-9EFC-9DE78FA9C8BC}" srcOrd="0" destOrd="0" presId="urn:microsoft.com/office/officeart/2005/8/layout/hList7"/>
    <dgm:cxn modelId="{31236AB9-85C6-4B6B-9224-10AAD9438904}" srcId="{8C5C971E-8A3E-46BE-AD1B-3E0E22231FEC}" destId="{2FC9392C-B0D9-4042-8D6F-093F8163B4E4}" srcOrd="1" destOrd="0" parTransId="{AB78B71A-7113-42A3-97FA-4F30306DDDF5}" sibTransId="{0ED66F87-BBCE-431A-A8CE-68896629E4E5}"/>
    <dgm:cxn modelId="{7ED977E6-9409-4B86-BA16-6A47F95708A5}" type="presOf" srcId="{8C5C971E-8A3E-46BE-AD1B-3E0E22231FEC}" destId="{C693D311-ED28-4BFF-9CA8-D240D4E37FA6}" srcOrd="0" destOrd="0" presId="urn:microsoft.com/office/officeart/2005/8/layout/hList7"/>
    <dgm:cxn modelId="{1C8AC7EC-BE3A-4F68-B664-F8A0859184E9}" srcId="{8C5C971E-8A3E-46BE-AD1B-3E0E22231FEC}" destId="{FC79E143-B5D3-437E-B746-F2D5756DFBBB}" srcOrd="2" destOrd="0" parTransId="{217548DE-4307-494D-93C5-8670B4534B56}" sibTransId="{43F6F283-19BB-4654-AEA7-E4B16F5CBD1A}"/>
    <dgm:cxn modelId="{A14827F9-AB24-42C7-8478-B9BF261A2B26}" type="presOf" srcId="{6BCD09C3-A8B4-4E00-B3BA-D1E87418AD0E}" destId="{162ECEEA-1847-4DE3-B60C-35E01D13C231}" srcOrd="1" destOrd="0" presId="urn:microsoft.com/office/officeart/2005/8/layout/hList7"/>
    <dgm:cxn modelId="{E45E3CC8-9598-49F2-9B9F-7D156ECC3B91}" type="presParOf" srcId="{C693D311-ED28-4BFF-9CA8-D240D4E37FA6}" destId="{BBE063EA-7908-4C0E-B6C0-2D277AE51771}" srcOrd="0" destOrd="0" presId="urn:microsoft.com/office/officeart/2005/8/layout/hList7"/>
    <dgm:cxn modelId="{EB3EE682-923E-4680-96C8-0DB36C8CD1FC}" type="presParOf" srcId="{C693D311-ED28-4BFF-9CA8-D240D4E37FA6}" destId="{1E7B36AE-C7E4-411E-B444-E0E1AB9F4531}" srcOrd="1" destOrd="0" presId="urn:microsoft.com/office/officeart/2005/8/layout/hList7"/>
    <dgm:cxn modelId="{A05E1E02-2271-40D4-BA96-C42645735495}" type="presParOf" srcId="{1E7B36AE-C7E4-411E-B444-E0E1AB9F4531}" destId="{93850107-E087-4894-88D2-FA4D30E914A8}" srcOrd="0" destOrd="0" presId="urn:microsoft.com/office/officeart/2005/8/layout/hList7"/>
    <dgm:cxn modelId="{6D873338-9558-4E97-88C8-0982E920D155}" type="presParOf" srcId="{93850107-E087-4894-88D2-FA4D30E914A8}" destId="{BDFDCDC5-1303-4C28-BA3D-93311B1CED25}" srcOrd="0" destOrd="0" presId="urn:microsoft.com/office/officeart/2005/8/layout/hList7"/>
    <dgm:cxn modelId="{D04C60CF-6DE8-4775-99F7-8A034025A55A}" type="presParOf" srcId="{93850107-E087-4894-88D2-FA4D30E914A8}" destId="{162ECEEA-1847-4DE3-B60C-35E01D13C231}" srcOrd="1" destOrd="0" presId="urn:microsoft.com/office/officeart/2005/8/layout/hList7"/>
    <dgm:cxn modelId="{A31B2E7D-D977-4029-A91C-8EB44EC08147}" type="presParOf" srcId="{93850107-E087-4894-88D2-FA4D30E914A8}" destId="{A816AD19-279C-4A03-B660-303D6024CDBF}" srcOrd="2" destOrd="0" presId="urn:microsoft.com/office/officeart/2005/8/layout/hList7"/>
    <dgm:cxn modelId="{57106E4F-1391-436C-BD3F-3C5081E20531}" type="presParOf" srcId="{93850107-E087-4894-88D2-FA4D30E914A8}" destId="{15DD269F-3AAC-4EE0-99F7-27A8991DFCAA}" srcOrd="3" destOrd="0" presId="urn:microsoft.com/office/officeart/2005/8/layout/hList7"/>
    <dgm:cxn modelId="{6E5A818C-1AE5-45B1-ABE3-26948FB2BF74}" type="presParOf" srcId="{1E7B36AE-C7E4-411E-B444-E0E1AB9F4531}" destId="{28063F2B-1319-4A28-AB4F-2E810193959B}" srcOrd="1" destOrd="0" presId="urn:microsoft.com/office/officeart/2005/8/layout/hList7"/>
    <dgm:cxn modelId="{5EE324A1-47F2-44D6-8698-E257F01AA11C}" type="presParOf" srcId="{1E7B36AE-C7E4-411E-B444-E0E1AB9F4531}" destId="{35FF8E87-E922-4DC0-A545-A06E1D7C1D5A}" srcOrd="2" destOrd="0" presId="urn:microsoft.com/office/officeart/2005/8/layout/hList7"/>
    <dgm:cxn modelId="{A830D673-177A-476C-8E93-246B16808263}" type="presParOf" srcId="{35FF8E87-E922-4DC0-A545-A06E1D7C1D5A}" destId="{9C55E57A-C121-4F1B-965E-1A453CCF65C2}" srcOrd="0" destOrd="0" presId="urn:microsoft.com/office/officeart/2005/8/layout/hList7"/>
    <dgm:cxn modelId="{D5E19346-6E91-43D0-87DE-87B6CEF75C6B}" type="presParOf" srcId="{35FF8E87-E922-4DC0-A545-A06E1D7C1D5A}" destId="{7F929B10-6F7B-4A3A-8BDE-D0D59A37DAA9}" srcOrd="1" destOrd="0" presId="urn:microsoft.com/office/officeart/2005/8/layout/hList7"/>
    <dgm:cxn modelId="{8248D6DF-CE3F-4748-B835-8E34B988CA7A}" type="presParOf" srcId="{35FF8E87-E922-4DC0-A545-A06E1D7C1D5A}" destId="{279BDFB1-A8BE-40CF-A7B1-AC6F50CD3170}" srcOrd="2" destOrd="0" presId="urn:microsoft.com/office/officeart/2005/8/layout/hList7"/>
    <dgm:cxn modelId="{CF27A314-134A-4D2B-AC44-47FAF58DA160}" type="presParOf" srcId="{35FF8E87-E922-4DC0-A545-A06E1D7C1D5A}" destId="{DEA38B50-2325-4816-ACD3-A4D0FCFE94C5}" srcOrd="3" destOrd="0" presId="urn:microsoft.com/office/officeart/2005/8/layout/hList7"/>
    <dgm:cxn modelId="{A5169EFC-AE44-464A-9318-E6A122F63B81}" type="presParOf" srcId="{1E7B36AE-C7E4-411E-B444-E0E1AB9F4531}" destId="{719EA22C-FA6D-4AF3-B55C-0789849A8BEA}" srcOrd="3" destOrd="0" presId="urn:microsoft.com/office/officeart/2005/8/layout/hList7"/>
    <dgm:cxn modelId="{DF9AED57-3AD6-4384-AC26-9A78EE030922}" type="presParOf" srcId="{1E7B36AE-C7E4-411E-B444-E0E1AB9F4531}" destId="{75BAD5B6-D3DF-4079-A7D5-2748253FC03A}" srcOrd="4" destOrd="0" presId="urn:microsoft.com/office/officeart/2005/8/layout/hList7"/>
    <dgm:cxn modelId="{B6FC7229-AC8D-417E-9A15-EB711665E304}" type="presParOf" srcId="{75BAD5B6-D3DF-4079-A7D5-2748253FC03A}" destId="{3CA6E9F2-4349-46AE-A3CB-35EA1C2EF9D7}" srcOrd="0" destOrd="0" presId="urn:microsoft.com/office/officeart/2005/8/layout/hList7"/>
    <dgm:cxn modelId="{540B10C3-0A1B-4A3B-BC76-D6159D86DA2C}" type="presParOf" srcId="{75BAD5B6-D3DF-4079-A7D5-2748253FC03A}" destId="{49CDAC4E-BE1C-40D2-A9BE-0ED3768C813F}" srcOrd="1" destOrd="0" presId="urn:microsoft.com/office/officeart/2005/8/layout/hList7"/>
    <dgm:cxn modelId="{0C3A989B-E3AF-47FB-A1AE-35758DD68459}" type="presParOf" srcId="{75BAD5B6-D3DF-4079-A7D5-2748253FC03A}" destId="{1FFDCFD3-DDEE-4B78-AE2B-8F1EE8ECAA6F}" srcOrd="2" destOrd="0" presId="urn:microsoft.com/office/officeart/2005/8/layout/hList7"/>
    <dgm:cxn modelId="{5D88F288-B6BF-451D-9275-4E69513EF514}" type="presParOf" srcId="{75BAD5B6-D3DF-4079-A7D5-2748253FC03A}" destId="{DC1A86A4-39FC-4E10-AE19-D06D612E0277}" srcOrd="3" destOrd="0" presId="urn:microsoft.com/office/officeart/2005/8/layout/hList7"/>
    <dgm:cxn modelId="{8827AA59-9C47-4903-B411-7224C8283E87}" type="presParOf" srcId="{1E7B36AE-C7E4-411E-B444-E0E1AB9F4531}" destId="{6E25CE9E-3A62-4353-9EFC-9DE78FA9C8BC}" srcOrd="5" destOrd="0" presId="urn:microsoft.com/office/officeart/2005/8/layout/hList7"/>
    <dgm:cxn modelId="{DF1E70B2-42F5-43CB-B039-672312986846}" type="presParOf" srcId="{1E7B36AE-C7E4-411E-B444-E0E1AB9F4531}" destId="{C471242D-5DB8-49A3-852E-794B6EDED217}" srcOrd="6" destOrd="0" presId="urn:microsoft.com/office/officeart/2005/8/layout/hList7"/>
    <dgm:cxn modelId="{F5F13F1E-706F-4D1C-B833-14873A06756D}" type="presParOf" srcId="{C471242D-5DB8-49A3-852E-794B6EDED217}" destId="{E85B98A0-B9B5-42A3-AA4A-A87445986820}" srcOrd="0" destOrd="0" presId="urn:microsoft.com/office/officeart/2005/8/layout/hList7"/>
    <dgm:cxn modelId="{2B3F0495-A140-44D9-9F6F-114D86C9662D}" type="presParOf" srcId="{C471242D-5DB8-49A3-852E-794B6EDED217}" destId="{00B2F8E2-F5EC-4C25-9433-75DE1A632BDB}" srcOrd="1" destOrd="0" presId="urn:microsoft.com/office/officeart/2005/8/layout/hList7"/>
    <dgm:cxn modelId="{606E0013-FAEA-4D7C-867E-5C5450D43A49}" type="presParOf" srcId="{C471242D-5DB8-49A3-852E-794B6EDED217}" destId="{495F9980-4E58-4333-BB81-5D3F1BFA2A0F}" srcOrd="2" destOrd="0" presId="urn:microsoft.com/office/officeart/2005/8/layout/hList7"/>
    <dgm:cxn modelId="{AA49E484-DF32-475C-86C5-61AACA5F9F25}" type="presParOf" srcId="{C471242D-5DB8-49A3-852E-794B6EDED217}" destId="{DE20C2B3-AA43-4DCD-887D-B715CE4392DB}" srcOrd="3" destOrd="0" presId="urn:microsoft.com/office/officeart/2005/8/layout/hList7"/>
    <dgm:cxn modelId="{C21B553D-D1B2-4120-A204-22E865A1DACE}" type="presParOf" srcId="{1E7B36AE-C7E4-411E-B444-E0E1AB9F4531}" destId="{E90D98FF-60C7-4A70-8DC4-D44038633450}" srcOrd="7" destOrd="0" presId="urn:microsoft.com/office/officeart/2005/8/layout/hList7"/>
    <dgm:cxn modelId="{6B1A3D9D-C7F5-496D-917C-7E40064C2ED5}" type="presParOf" srcId="{1E7B36AE-C7E4-411E-B444-E0E1AB9F4531}" destId="{6168EE61-C0C0-4459-974C-CF455DC5BB40}" srcOrd="8" destOrd="0" presId="urn:microsoft.com/office/officeart/2005/8/layout/hList7"/>
    <dgm:cxn modelId="{FEEDB5B0-E7FC-41F0-B482-DA69E3B3D0BB}" type="presParOf" srcId="{6168EE61-C0C0-4459-974C-CF455DC5BB40}" destId="{A1C75471-1261-4EE0-A9A0-496E4A9C85C1}" srcOrd="0" destOrd="0" presId="urn:microsoft.com/office/officeart/2005/8/layout/hList7"/>
    <dgm:cxn modelId="{9B29F4D5-D971-4CD3-A8D1-35E9C4C3811E}" type="presParOf" srcId="{6168EE61-C0C0-4459-974C-CF455DC5BB40}" destId="{B155DE6A-41F5-4892-A242-351641092439}" srcOrd="1" destOrd="0" presId="urn:microsoft.com/office/officeart/2005/8/layout/hList7"/>
    <dgm:cxn modelId="{3DB5A4BB-245F-43AB-BFA2-025FAD0D2D45}" type="presParOf" srcId="{6168EE61-C0C0-4459-974C-CF455DC5BB40}" destId="{AC39C7DC-B4CD-40B3-96BD-293242EC19D6}" srcOrd="2" destOrd="0" presId="urn:microsoft.com/office/officeart/2005/8/layout/hList7"/>
    <dgm:cxn modelId="{F1011166-C2CF-43A5-902B-B7BFDB2AE226}" type="presParOf" srcId="{6168EE61-C0C0-4459-974C-CF455DC5BB40}" destId="{5C1C09FF-587F-47FB-B94C-EEEDDC6BDFE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DCDC5-1303-4C28-BA3D-93311B1CED25}">
      <dsp:nvSpPr>
        <dsp:cNvPr id="0" name=""/>
        <dsp:cNvSpPr/>
      </dsp:nvSpPr>
      <dsp:spPr>
        <a:xfrm>
          <a:off x="0" y="0"/>
          <a:ext cx="1987144" cy="520014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World Class Digital Learning Solutions</a:t>
          </a:r>
        </a:p>
      </dsp:txBody>
      <dsp:txXfrm>
        <a:off x="0" y="2080059"/>
        <a:ext cx="1987144" cy="2080059"/>
      </dsp:txXfrm>
    </dsp:sp>
    <dsp:sp modelId="{15DD269F-3AAC-4EE0-99F7-27A8991DFCAA}">
      <dsp:nvSpPr>
        <dsp:cNvPr id="0" name=""/>
        <dsp:cNvSpPr/>
      </dsp:nvSpPr>
      <dsp:spPr>
        <a:xfrm>
          <a:off x="196944" y="285376"/>
          <a:ext cx="1731649" cy="1731649"/>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5E57A-C121-4F1B-965E-1A453CCF65C2}">
      <dsp:nvSpPr>
        <dsp:cNvPr id="0" name=""/>
        <dsp:cNvSpPr/>
      </dsp:nvSpPr>
      <dsp:spPr>
        <a:xfrm>
          <a:off x="2046758" y="0"/>
          <a:ext cx="1987144" cy="520014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Connectivity</a:t>
          </a:r>
        </a:p>
      </dsp:txBody>
      <dsp:txXfrm>
        <a:off x="2046758" y="2080059"/>
        <a:ext cx="1987144" cy="2080059"/>
      </dsp:txXfrm>
    </dsp:sp>
    <dsp:sp modelId="{DEA38B50-2325-4816-ACD3-A4D0FCFE94C5}">
      <dsp:nvSpPr>
        <dsp:cNvPr id="0" name=""/>
        <dsp:cNvSpPr/>
      </dsp:nvSpPr>
      <dsp:spPr>
        <a:xfrm>
          <a:off x="2174506" y="312008"/>
          <a:ext cx="1731649" cy="173164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6E9F2-4349-46AE-A3CB-35EA1C2EF9D7}">
      <dsp:nvSpPr>
        <dsp:cNvPr id="0" name=""/>
        <dsp:cNvSpPr/>
      </dsp:nvSpPr>
      <dsp:spPr>
        <a:xfrm>
          <a:off x="4093517" y="0"/>
          <a:ext cx="1987144" cy="520014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Devices </a:t>
          </a:r>
        </a:p>
      </dsp:txBody>
      <dsp:txXfrm>
        <a:off x="4093517" y="2080059"/>
        <a:ext cx="1987144" cy="2080059"/>
      </dsp:txXfrm>
    </dsp:sp>
    <dsp:sp modelId="{DC1A86A4-39FC-4E10-AE19-D06D612E0277}">
      <dsp:nvSpPr>
        <dsp:cNvPr id="0" name=""/>
        <dsp:cNvSpPr/>
      </dsp:nvSpPr>
      <dsp:spPr>
        <a:xfrm>
          <a:off x="4379434" y="276492"/>
          <a:ext cx="1731649" cy="1731649"/>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B98A0-B9B5-42A3-AA4A-A87445986820}">
      <dsp:nvSpPr>
        <dsp:cNvPr id="0" name=""/>
        <dsp:cNvSpPr/>
      </dsp:nvSpPr>
      <dsp:spPr>
        <a:xfrm>
          <a:off x="6140276" y="0"/>
          <a:ext cx="1987144" cy="520014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Young People’s Engagement</a:t>
          </a:r>
        </a:p>
      </dsp:txBody>
      <dsp:txXfrm>
        <a:off x="6140276" y="2080059"/>
        <a:ext cx="1987144" cy="2080059"/>
      </dsp:txXfrm>
    </dsp:sp>
    <dsp:sp modelId="{DE20C2B3-AA43-4DCD-887D-B715CE4392DB}">
      <dsp:nvSpPr>
        <dsp:cNvPr id="0" name=""/>
        <dsp:cNvSpPr/>
      </dsp:nvSpPr>
      <dsp:spPr>
        <a:xfrm>
          <a:off x="6268024" y="312008"/>
          <a:ext cx="1731649" cy="1731649"/>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75471-1261-4EE0-A9A0-496E4A9C85C1}">
      <dsp:nvSpPr>
        <dsp:cNvPr id="0" name=""/>
        <dsp:cNvSpPr/>
      </dsp:nvSpPr>
      <dsp:spPr>
        <a:xfrm>
          <a:off x="8187035" y="0"/>
          <a:ext cx="1987144" cy="520014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Affordable content and data</a:t>
          </a:r>
        </a:p>
      </dsp:txBody>
      <dsp:txXfrm>
        <a:off x="8187035" y="2080059"/>
        <a:ext cx="1987144" cy="2080059"/>
      </dsp:txXfrm>
    </dsp:sp>
    <dsp:sp modelId="{5C1C09FF-587F-47FB-B94C-EEEDDC6BDFE5}">
      <dsp:nvSpPr>
        <dsp:cNvPr id="0" name=""/>
        <dsp:cNvSpPr/>
      </dsp:nvSpPr>
      <dsp:spPr>
        <a:xfrm>
          <a:off x="8314783" y="312008"/>
          <a:ext cx="1731649" cy="1731649"/>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E063EA-7908-4C0E-B6C0-2D277AE51771}">
      <dsp:nvSpPr>
        <dsp:cNvPr id="0" name=""/>
        <dsp:cNvSpPr/>
      </dsp:nvSpPr>
      <dsp:spPr>
        <a:xfrm>
          <a:off x="406967" y="4160118"/>
          <a:ext cx="9360245" cy="780022"/>
        </a:xfrm>
        <a:prstGeom prst="leftRightArrow">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47A7BA6-C638-465B-9AAD-85D10B1E07AD}" type="datetimeFigureOut">
              <a:rPr lang="en-GB" smtClean="0"/>
              <a:t>25/09/2022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303045-9E18-4723-8DEC-FFCFCD854557}" type="datetimeFigureOut">
              <a:rPr lang="en-GB" smtClean="0"/>
              <a:t>25/09/2022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dirty="0"/>
          </a:p>
        </p:txBody>
      </p:sp>
    </p:spTree>
    <p:extLst>
      <p:ext uri="{BB962C8B-B14F-4D97-AF65-F5344CB8AC3E}">
        <p14:creationId xmlns:p14="http://schemas.microsoft.com/office/powerpoint/2010/main" val="166125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GB" sz="1200" dirty="0"/>
              <a:t>What would the panel say are the most important factors in helping teachers to embrace and use technology, which they may be unfamiliar with, so that they in turn can help their students to progress with their learning?</a:t>
            </a:r>
            <a:endParaRPr lang="en-BE" sz="1200" dirty="0"/>
          </a:p>
          <a:p>
            <a:pPr lvl="3"/>
            <a:r>
              <a:rPr lang="en-GB" sz="1200" dirty="0"/>
              <a:t>Which of these successes give you most hope as we look at the daunting task of achieving Sustainable Development Goal 4 by 2030, only 8 years from now?</a:t>
            </a:r>
          </a:p>
          <a:p>
            <a:pPr lvl="3"/>
            <a:r>
              <a:rPr lang="en-GB" sz="1200" dirty="0">
                <a:highlight>
                  <a:srgbClr val="FFFF00"/>
                </a:highlight>
              </a:rPr>
              <a:t>How does this digital solution support those who are digitally disadvantaged / inequality?  - reframe to talk more broadly so Minster could answer</a:t>
            </a:r>
          </a:p>
          <a:p>
            <a:pPr lvl="3"/>
            <a:r>
              <a:rPr lang="en-GB" sz="1200" dirty="0">
                <a:highlight>
                  <a:srgbClr val="FFFF00"/>
                </a:highlight>
              </a:rPr>
              <a:t>Question about primary / early reading</a:t>
            </a:r>
            <a:endParaRPr lang="en-BE" sz="1200"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26</a:t>
            </a:fld>
            <a:endParaRPr lang="en-GB" dirty="0"/>
          </a:p>
        </p:txBody>
      </p:sp>
    </p:spTree>
    <p:extLst>
      <p:ext uri="{BB962C8B-B14F-4D97-AF65-F5344CB8AC3E}">
        <p14:creationId xmlns:p14="http://schemas.microsoft.com/office/powerpoint/2010/main" val="332395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Reach does not include DBE TV reach and 1000 on Lifeplayers</a:t>
            </a:r>
            <a:endParaRPr lang="en-BE"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675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University conducted this independent evaluation.</a:t>
            </a:r>
            <a:endParaRPr lang="en-BE"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308878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87171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dirty="0"/>
          </a:p>
        </p:txBody>
      </p:sp>
    </p:spTree>
    <p:extLst>
      <p:ext uri="{BB962C8B-B14F-4D97-AF65-F5344CB8AC3E}">
        <p14:creationId xmlns:p14="http://schemas.microsoft.com/office/powerpoint/2010/main" val="240870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31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with DBE and UNICEF to find more ways of engaging more teachers, parents/caregivers and learners to use the LEAP TV resource.</a:t>
            </a:r>
          </a:p>
        </p:txBody>
      </p:sp>
      <p:sp>
        <p:nvSpPr>
          <p:cNvPr id="4" name="Slide Number Placeholder 3"/>
          <p:cNvSpPr>
            <a:spLocks noGrp="1"/>
          </p:cNvSpPr>
          <p:nvPr>
            <p:ph type="sldNum" sz="quarter" idx="5"/>
          </p:nvPr>
        </p:nvSpPr>
        <p:spPr/>
        <p:txBody>
          <a:bodyPr/>
          <a:lstStyle/>
          <a:p>
            <a:fld id="{A5C7F705-F937-46CB-A48B-0D9E19179A36}" type="slidenum">
              <a:rPr lang="en-GB" smtClean="0"/>
              <a:t>23</a:t>
            </a:fld>
            <a:endParaRPr lang="en-GB" dirty="0"/>
          </a:p>
        </p:txBody>
      </p:sp>
    </p:spTree>
    <p:extLst>
      <p:ext uri="{BB962C8B-B14F-4D97-AF65-F5344CB8AC3E}">
        <p14:creationId xmlns:p14="http://schemas.microsoft.com/office/powerpoint/2010/main" val="90309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Better utilise existing partner platforms (DBE, UNICEF, </a:t>
            </a:r>
            <a:r>
              <a:rPr lang="en-ZA"/>
              <a:t>British Council) </a:t>
            </a:r>
            <a:endParaRPr lang="en-ZA" dirty="0"/>
          </a:p>
        </p:txBody>
      </p:sp>
      <p:sp>
        <p:nvSpPr>
          <p:cNvPr id="4" name="Slide Number Placeholder 3"/>
          <p:cNvSpPr>
            <a:spLocks noGrp="1"/>
          </p:cNvSpPr>
          <p:nvPr>
            <p:ph type="sldNum" sz="quarter" idx="10"/>
          </p:nvPr>
        </p:nvSpPr>
        <p:spPr/>
        <p:txBody>
          <a:bodyPr/>
          <a:lstStyle/>
          <a:p>
            <a:fld id="{A5C7F705-F937-46CB-A48B-0D9E19179A36}" type="slidenum">
              <a:rPr lang="en-GB" smtClean="0"/>
              <a:t>24</a:t>
            </a:fld>
            <a:endParaRPr lang="en-GB" dirty="0"/>
          </a:p>
        </p:txBody>
      </p:sp>
    </p:spTree>
    <p:extLst>
      <p:ext uri="{BB962C8B-B14F-4D97-AF65-F5344CB8AC3E}">
        <p14:creationId xmlns:p14="http://schemas.microsoft.com/office/powerpoint/2010/main" val="122582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2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Tree>
    <p:extLst>
      <p:ext uri="{BB962C8B-B14F-4D97-AF65-F5344CB8AC3E}">
        <p14:creationId xmlns:p14="http://schemas.microsoft.com/office/powerpoint/2010/main" val="8474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dirty="0"/>
          </a:p>
        </p:txBody>
      </p:sp>
    </p:spTree>
    <p:extLst>
      <p:ext uri="{BB962C8B-B14F-4D97-AF65-F5344CB8AC3E}">
        <p14:creationId xmlns:p14="http://schemas.microsoft.com/office/powerpoint/2010/main" val="2235622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dirty="0"/>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dirty="0"/>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32300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dirty="0"/>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310335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US"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dirty="0"/>
          </a:p>
        </p:txBody>
      </p:sp>
    </p:spTree>
    <p:extLst>
      <p:ext uri="{BB962C8B-B14F-4D97-AF65-F5344CB8AC3E}">
        <p14:creationId xmlns:p14="http://schemas.microsoft.com/office/powerpoint/2010/main" val="111369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29136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6803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25213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338806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98082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78405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pic>
        <p:nvPicPr>
          <p:cNvPr id="7" name="British Council Logo">
            <a:extLst>
              <a:ext uri="{FF2B5EF4-FFF2-40B4-BE49-F238E27FC236}">
                <a16:creationId xmlns:a16="http://schemas.microsoft.com/office/drawing/2014/main" id="{EE56BB0E-B503-6047-9026-46230EF7886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pic>
        <p:nvPicPr>
          <p:cNvPr id="7" name="British Council Logo">
            <a:extLst>
              <a:ext uri="{FF2B5EF4-FFF2-40B4-BE49-F238E27FC236}">
                <a16:creationId xmlns:a16="http://schemas.microsoft.com/office/drawing/2014/main" id="{EE56BB0E-B503-6047-9026-46230EF7886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420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Panel">
            <a:extLst>
              <a:ext uri="{FF2B5EF4-FFF2-40B4-BE49-F238E27FC236}">
                <a16:creationId xmlns:a16="http://schemas.microsoft.com/office/drawing/2014/main" id="{78144029-A22A-9A49-B9EE-98B449D69D85}"/>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906F040B-0B1A-1441-942C-BE62348984CF}"/>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74" r:id="rId5"/>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30859"/>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230401269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meo.com/750377255/865ed9cf2d"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youtu.be/2XK3xpDcngU"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youtu.be/-BYU-xrueh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joanne.newton@britishcouncil.org.za" TargetMode="External"/><Relationship Id="rId2" Type="http://schemas.openxmlformats.org/officeDocument/2006/relationships/hyperlink" Target="mailto:caroline.grant@britishcouncil.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8505-BCD9-455B-A69A-67E803F92E13}"/>
              </a:ext>
            </a:extLst>
          </p:cNvPr>
          <p:cNvSpPr>
            <a:spLocks noGrp="1"/>
          </p:cNvSpPr>
          <p:nvPr>
            <p:ph type="ctrTitle"/>
          </p:nvPr>
        </p:nvSpPr>
        <p:spPr/>
        <p:txBody>
          <a:bodyPr/>
          <a:lstStyle/>
          <a:p>
            <a:r>
              <a:rPr lang="en-GB" dirty="0"/>
              <a:t>LEAP into Learning:</a:t>
            </a:r>
            <a:br>
              <a:rPr lang="en-GB" dirty="0"/>
            </a:br>
            <a:r>
              <a:rPr kumimoji="0" lang="en-GB" sz="2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Inclusive, quality language learning and teaching through digital innovation</a:t>
            </a:r>
            <a:endParaRPr lang="en-GB" sz="2200" dirty="0"/>
          </a:p>
        </p:txBody>
      </p:sp>
      <p:sp>
        <p:nvSpPr>
          <p:cNvPr id="3" name="Subtitle 2">
            <a:extLst>
              <a:ext uri="{FF2B5EF4-FFF2-40B4-BE49-F238E27FC236}">
                <a16:creationId xmlns:a16="http://schemas.microsoft.com/office/drawing/2014/main" id="{2FA3118C-FAD1-4271-A1FB-CB4223947DA2}"/>
              </a:ext>
            </a:extLst>
          </p:cNvPr>
          <p:cNvSpPr>
            <a:spLocks noGrp="1"/>
          </p:cNvSpPr>
          <p:nvPr>
            <p:ph type="subTitle" idx="1"/>
          </p:nvPr>
        </p:nvSpPr>
        <p:spPr/>
        <p:txBody>
          <a:bodyPr/>
          <a:lstStyle/>
          <a:p>
            <a:r>
              <a:rPr lang="en-GB" dirty="0"/>
              <a:t>UN Transforming Education Summit Solutions Day, 17 September 2022 </a:t>
            </a:r>
          </a:p>
        </p:txBody>
      </p:sp>
      <p:sp>
        <p:nvSpPr>
          <p:cNvPr id="4" name="Text Placeholder 3">
            <a:extLst>
              <a:ext uri="{FF2B5EF4-FFF2-40B4-BE49-F238E27FC236}">
                <a16:creationId xmlns:a16="http://schemas.microsoft.com/office/drawing/2014/main" id="{92EA6622-003A-4602-B42E-4350208E6594}"/>
              </a:ext>
            </a:extLst>
          </p:cNvPr>
          <p:cNvSpPr>
            <a:spLocks noGrp="1"/>
          </p:cNvSpPr>
          <p:nvPr>
            <p:ph type="body" sz="quarter" idx="13"/>
          </p:nvPr>
        </p:nvSpPr>
        <p:spPr>
          <a:xfrm>
            <a:off x="648000" y="4608000"/>
            <a:ext cx="6876000" cy="252000"/>
          </a:xfrm>
        </p:spPr>
        <p:txBody>
          <a:bodyPr/>
          <a:lstStyle/>
          <a:p>
            <a:r>
              <a:rPr lang="en-GB" dirty="0"/>
              <a:t>Department of Basic Education South Africa, UNICEF &amp; British Council (UK) </a:t>
            </a:r>
          </a:p>
        </p:txBody>
      </p:sp>
      <p:pic>
        <p:nvPicPr>
          <p:cNvPr id="5" name="Picture 2" descr="DBE moves on home schooling">
            <a:extLst>
              <a:ext uri="{FF2B5EF4-FFF2-40B4-BE49-F238E27FC236}">
                <a16:creationId xmlns:a16="http://schemas.microsoft.com/office/drawing/2014/main" id="{9FA6A203-3494-4EC4-84AE-F3033C9CC0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447" y="308253"/>
            <a:ext cx="1846284"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3A701C-4AE5-4754-9300-6615622253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0668" y="308253"/>
            <a:ext cx="2453332" cy="720000"/>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A1C2D92-16C7-4B75-A31A-05628004ED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403" y="308253"/>
            <a:ext cx="2504593" cy="720000"/>
          </a:xfrm>
          <a:prstGeom prst="rect">
            <a:avLst/>
          </a:prstGeom>
        </p:spPr>
      </p:pic>
    </p:spTree>
    <p:extLst>
      <p:ext uri="{BB962C8B-B14F-4D97-AF65-F5344CB8AC3E}">
        <p14:creationId xmlns:p14="http://schemas.microsoft.com/office/powerpoint/2010/main" val="336241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Key M&amp;E findings (cont.)</a:t>
            </a:r>
            <a:endParaRPr lang="en-ZA" dirty="0"/>
          </a:p>
        </p:txBody>
      </p:sp>
      <p:sp>
        <p:nvSpPr>
          <p:cNvPr id="5" name="Content Placeholder 4"/>
          <p:cNvSpPr>
            <a:spLocks noGrp="1"/>
          </p:cNvSpPr>
          <p:nvPr>
            <p:ph idx="1"/>
          </p:nvPr>
        </p:nvSpPr>
        <p:spPr>
          <a:xfrm>
            <a:off x="179078" y="1352631"/>
            <a:ext cx="7194738" cy="4339523"/>
          </a:xfrm>
        </p:spPr>
        <p:txBody>
          <a:bodyPr/>
          <a:lstStyle/>
          <a:p>
            <a:pPr>
              <a:lnSpc>
                <a:spcPct val="107000"/>
              </a:lnSpc>
              <a:spcAft>
                <a:spcPts val="0"/>
              </a:spcAft>
            </a:pPr>
            <a:r>
              <a:rPr lang="en-GB" sz="2400" dirty="0">
                <a:ea typeface="Calibri" panose="020F0502020204030204" pitchFamily="34" charset="0"/>
                <a:cs typeface="Times New Roman" panose="02020603050405020304" pitchFamily="18" charset="0"/>
              </a:rPr>
              <a:t>(2021)</a:t>
            </a:r>
            <a:endParaRPr lang="en-ZA" sz="2400" dirty="0">
              <a:ea typeface="Calibri" panose="020F0502020204030204" pitchFamily="34" charset="0"/>
              <a:cs typeface="Times New Roman" panose="02020603050405020304" pitchFamily="18" charset="0"/>
            </a:endParaRPr>
          </a:p>
          <a:p>
            <a:pPr marL="179705" lvl="3" indent="-179705">
              <a:spcBef>
                <a:spcPts val="600"/>
              </a:spcBef>
            </a:pPr>
            <a:r>
              <a:rPr lang="en-GB" sz="2400" dirty="0">
                <a:solidFill>
                  <a:schemeClr val="tx2"/>
                </a:solidFill>
              </a:rPr>
              <a:t>100% of interviewees reported accessing digital materials (WhatsApp) </a:t>
            </a:r>
            <a:endParaRPr lang="en-ZA" sz="2400" dirty="0">
              <a:solidFill>
                <a:schemeClr val="tx2"/>
              </a:solidFill>
            </a:endParaRPr>
          </a:p>
          <a:p>
            <a:pPr marL="179705" lvl="3" indent="-179705">
              <a:spcBef>
                <a:spcPts val="600"/>
              </a:spcBef>
            </a:pPr>
            <a:r>
              <a:rPr lang="en-GB" sz="2400" dirty="0">
                <a:solidFill>
                  <a:schemeClr val="tx2"/>
                </a:solidFill>
              </a:rPr>
              <a:t>84% of WhatsApp survey respondents reported that the materials had helped their children learn during school closures</a:t>
            </a:r>
            <a:endParaRPr lang="en-ZA" sz="2400" dirty="0">
              <a:solidFill>
                <a:schemeClr val="tx2"/>
              </a:solidFill>
            </a:endParaRPr>
          </a:p>
          <a:p>
            <a:pPr marL="179705" lvl="3" indent="-179705">
              <a:spcBef>
                <a:spcPts val="600"/>
              </a:spcBef>
            </a:pPr>
            <a:r>
              <a:rPr lang="en-GB" sz="2400" dirty="0">
                <a:solidFill>
                  <a:schemeClr val="tx2"/>
                </a:solidFill>
              </a:rPr>
              <a:t>100% of interviewees reported that the WhatsApp materials had been useful, especially in improving learners’ reading comprehension</a:t>
            </a:r>
            <a:endParaRPr lang="en-ZA" sz="2400" dirty="0">
              <a:solidFill>
                <a:schemeClr val="tx2"/>
              </a:solidFill>
            </a:endParaRPr>
          </a:p>
        </p:txBody>
      </p:sp>
      <p:sp>
        <p:nvSpPr>
          <p:cNvPr id="4" name="Slide Number Placeholder 3"/>
          <p:cNvSpPr>
            <a:spLocks noGrp="1"/>
          </p:cNvSpPr>
          <p:nvPr>
            <p:ph type="sldNum" sz="quarter" idx="12"/>
          </p:nvPr>
        </p:nvSpPr>
        <p:spPr/>
        <p:txBody>
          <a:bodyPr/>
          <a:lstStyle/>
          <a:p>
            <a:fld id="{A36854FA-307F-854E-96D4-DE585DB24BD3}" type="slidenum">
              <a:rPr lang="en-GB" noProof="0" smtClean="0"/>
              <a:t>10</a:t>
            </a:fld>
            <a:endParaRPr lang="en-GB" noProof="0" dirty="0"/>
          </a:p>
        </p:txBody>
      </p:sp>
      <p:pic>
        <p:nvPicPr>
          <p:cNvPr id="6" name="Picture 5">
            <a:extLst>
              <a:ext uri="{FF2B5EF4-FFF2-40B4-BE49-F238E27FC236}">
                <a16:creationId xmlns:a16="http://schemas.microsoft.com/office/drawing/2014/main" id="{D13C36C5-29D8-4D9A-A3B4-8E422BCC8413}"/>
              </a:ext>
            </a:extLst>
          </p:cNvPr>
          <p:cNvPicPr>
            <a:picLocks noChangeAspect="1"/>
          </p:cNvPicPr>
          <p:nvPr/>
        </p:nvPicPr>
        <p:blipFill>
          <a:blip r:embed="rId3"/>
          <a:stretch>
            <a:fillRect/>
          </a:stretch>
        </p:blipFill>
        <p:spPr>
          <a:xfrm>
            <a:off x="7596555" y="263770"/>
            <a:ext cx="4595446" cy="6594230"/>
          </a:xfrm>
          <a:prstGeom prst="rect">
            <a:avLst/>
          </a:prstGeom>
        </p:spPr>
      </p:pic>
    </p:spTree>
    <p:extLst>
      <p:ext uri="{BB962C8B-B14F-4D97-AF65-F5344CB8AC3E}">
        <p14:creationId xmlns:p14="http://schemas.microsoft.com/office/powerpoint/2010/main" val="93109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GB" dirty="0"/>
              <a:t>Video demonstration of LEAP and a young teacher’s experience of using LEAP</a:t>
            </a:r>
            <a:endParaRPr lang="en-US" dirty="0"/>
          </a:p>
        </p:txBody>
      </p:sp>
    </p:spTree>
    <p:extLst>
      <p:ext uri="{BB962C8B-B14F-4D97-AF65-F5344CB8AC3E}">
        <p14:creationId xmlns:p14="http://schemas.microsoft.com/office/powerpoint/2010/main" val="329558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7F8C5-12BA-4122-BECA-3F52D0F67AC1}"/>
              </a:ext>
            </a:extLst>
          </p:cNvPr>
          <p:cNvSpPr>
            <a:spLocks noGrp="1"/>
          </p:cNvSpPr>
          <p:nvPr>
            <p:ph type="title"/>
          </p:nvPr>
        </p:nvSpPr>
        <p:spPr/>
        <p:txBody>
          <a:bodyPr/>
          <a:lstStyle/>
          <a:p>
            <a:r>
              <a:rPr lang="en-GB" dirty="0"/>
              <a:t>Video of LEAP in Action: Demo of Chatbot and Interview with a Teacher, Siphokazi </a:t>
            </a:r>
            <a:r>
              <a:rPr lang="en-GB" dirty="0" err="1"/>
              <a:t>Mbanga</a:t>
            </a:r>
            <a:endParaRPr lang="en-GB" dirty="0"/>
          </a:p>
        </p:txBody>
      </p:sp>
      <p:sp>
        <p:nvSpPr>
          <p:cNvPr id="6" name="Content Placeholder 5">
            <a:extLst>
              <a:ext uri="{FF2B5EF4-FFF2-40B4-BE49-F238E27FC236}">
                <a16:creationId xmlns:a16="http://schemas.microsoft.com/office/drawing/2014/main" id="{6F698DEC-4B16-4830-A8B7-4B6C6EF26AC2}"/>
              </a:ext>
            </a:extLst>
          </p:cNvPr>
          <p:cNvSpPr>
            <a:spLocks noGrp="1"/>
          </p:cNvSpPr>
          <p:nvPr>
            <p:ph idx="1"/>
          </p:nvPr>
        </p:nvSpPr>
        <p:spPr>
          <a:xfrm>
            <a:off x="648000" y="1512000"/>
            <a:ext cx="6759519" cy="4500000"/>
          </a:xfrm>
        </p:spPr>
        <p:txBody>
          <a:bodyPr/>
          <a:lstStyle/>
          <a:p>
            <a:pPr marL="0" marR="0">
              <a:spcBef>
                <a:spcPts val="0"/>
              </a:spcBef>
              <a:spcAft>
                <a:spcPts val="0"/>
              </a:spcAft>
            </a:pPr>
            <a:r>
              <a:rPr lang="en-GB" sz="1800" u="sng" dirty="0">
                <a:solidFill>
                  <a:srgbClr val="0000FF"/>
                </a:solidFill>
                <a:effectLst/>
                <a:latin typeface="Verdana" panose="020B0604030504040204" pitchFamily="34" charset="0"/>
                <a:ea typeface="Calibri" panose="020F0502020204030204" pitchFamily="34" charset="0"/>
                <a:hlinkClick r:id="rId2"/>
              </a:rPr>
              <a:t>LEAP Chatbot - Full Video </a:t>
            </a:r>
            <a:endParaRPr lang="en-GB" sz="18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8FA8196D-259C-4639-A207-6AD2899A9C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pic>
        <p:nvPicPr>
          <p:cNvPr id="4" name="Picture 3">
            <a:extLst>
              <a:ext uri="{FF2B5EF4-FFF2-40B4-BE49-F238E27FC236}">
                <a16:creationId xmlns:a16="http://schemas.microsoft.com/office/drawing/2014/main" id="{70137DB3-9ECC-45D5-8F2F-EB8D31EBA38A}"/>
              </a:ext>
            </a:extLst>
          </p:cNvPr>
          <p:cNvPicPr>
            <a:picLocks noChangeAspect="1"/>
          </p:cNvPicPr>
          <p:nvPr/>
        </p:nvPicPr>
        <p:blipFill>
          <a:blip r:embed="rId3"/>
          <a:stretch>
            <a:fillRect/>
          </a:stretch>
        </p:blipFill>
        <p:spPr>
          <a:xfrm>
            <a:off x="647999" y="1512000"/>
            <a:ext cx="6360827" cy="3693046"/>
          </a:xfrm>
          <a:prstGeom prst="rect">
            <a:avLst/>
          </a:prstGeom>
        </p:spPr>
      </p:pic>
      <p:sp>
        <p:nvSpPr>
          <p:cNvPr id="10" name="TextBox 9">
            <a:extLst>
              <a:ext uri="{FF2B5EF4-FFF2-40B4-BE49-F238E27FC236}">
                <a16:creationId xmlns:a16="http://schemas.microsoft.com/office/drawing/2014/main" id="{C1C955CA-6CA4-4DC8-B10B-8567C20B6EF9}"/>
              </a:ext>
            </a:extLst>
          </p:cNvPr>
          <p:cNvSpPr txBox="1"/>
          <p:nvPr/>
        </p:nvSpPr>
        <p:spPr>
          <a:xfrm>
            <a:off x="7407519" y="2004646"/>
            <a:ext cx="3389435" cy="461665"/>
          </a:xfrm>
          <a:prstGeom prst="rect">
            <a:avLst/>
          </a:prstGeom>
          <a:noFill/>
        </p:spPr>
        <p:txBody>
          <a:bodyPr wrap="square" rtlCol="0">
            <a:spAutoFit/>
          </a:bodyPr>
          <a:lstStyle/>
          <a:p>
            <a:r>
              <a:rPr lang="en-GB" sz="2400" b="1" dirty="0">
                <a:hlinkClick r:id="rId2"/>
              </a:rPr>
              <a:t>Click to play video</a:t>
            </a:r>
            <a:endParaRPr lang="en-GB" sz="2400" b="1" dirty="0"/>
          </a:p>
        </p:txBody>
      </p:sp>
    </p:spTree>
    <p:extLst>
      <p:ext uri="{BB962C8B-B14F-4D97-AF65-F5344CB8AC3E}">
        <p14:creationId xmlns:p14="http://schemas.microsoft.com/office/powerpoint/2010/main" val="37420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Linking LEAP to </a:t>
            </a:r>
            <a:r>
              <a:rPr lang="en-GB" sz="4400" dirty="0">
                <a:solidFill>
                  <a:srgbClr val="FFFFFF"/>
                </a:solidFill>
              </a:rPr>
              <a:t>Action Track 4: </a:t>
            </a:r>
            <a:r>
              <a:rPr lang="en-GB" sz="4400" dirty="0"/>
              <a:t>‘Digital learning &amp; transformation’</a:t>
            </a:r>
            <a:endParaRPr lang="en-ZA" sz="4400" dirty="0"/>
          </a:p>
        </p:txBody>
      </p:sp>
      <p:sp>
        <p:nvSpPr>
          <p:cNvPr id="3" name="Subtitle 2"/>
          <p:cNvSpPr>
            <a:spLocks noGrp="1"/>
          </p:cNvSpPr>
          <p:nvPr>
            <p:ph type="body" sz="quarter" idx="13"/>
          </p:nvPr>
        </p:nvSpPr>
        <p:spPr/>
        <p:txBody>
          <a:bodyPr/>
          <a:lstStyle/>
          <a:p>
            <a:r>
              <a:rPr lang="en-GB" dirty="0"/>
              <a:t>Dr Andile Dube, Education Manager, UNICEF South Africa </a:t>
            </a:r>
          </a:p>
          <a:p>
            <a:r>
              <a:rPr lang="en-GB" dirty="0"/>
              <a:t>Hana Yoshimoto, Chief of Education, UNICEF South Africa</a:t>
            </a:r>
            <a:endParaRPr lang="en-ZA" dirty="0"/>
          </a:p>
        </p:txBody>
      </p:sp>
    </p:spTree>
    <p:extLst>
      <p:ext uri="{BB962C8B-B14F-4D97-AF65-F5344CB8AC3E}">
        <p14:creationId xmlns:p14="http://schemas.microsoft.com/office/powerpoint/2010/main" val="359204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5BA-ACA4-4F8D-AB5A-570F5A19F320}"/>
              </a:ext>
            </a:extLst>
          </p:cNvPr>
          <p:cNvSpPr>
            <a:spLocks noGrp="1"/>
          </p:cNvSpPr>
          <p:nvPr>
            <p:ph type="title"/>
          </p:nvPr>
        </p:nvSpPr>
        <p:spPr/>
        <p:txBody>
          <a:bodyPr/>
          <a:lstStyle/>
          <a:p>
            <a:r>
              <a:rPr lang="en-US" dirty="0"/>
              <a:t>Covid 19 and inequalities</a:t>
            </a:r>
          </a:p>
        </p:txBody>
      </p:sp>
      <p:sp>
        <p:nvSpPr>
          <p:cNvPr id="8" name="Content Placeholder 7">
            <a:extLst>
              <a:ext uri="{FF2B5EF4-FFF2-40B4-BE49-F238E27FC236}">
                <a16:creationId xmlns:a16="http://schemas.microsoft.com/office/drawing/2014/main" id="{0A7A8C09-9635-4B5E-9F47-78F86AB5E66C}"/>
              </a:ext>
            </a:extLst>
          </p:cNvPr>
          <p:cNvSpPr>
            <a:spLocks noGrp="1"/>
          </p:cNvSpPr>
          <p:nvPr>
            <p:ph idx="1"/>
          </p:nvPr>
        </p:nvSpPr>
        <p:spPr/>
        <p:txBody>
          <a:bodyPr/>
          <a:lstStyle/>
          <a:p>
            <a:pPr marL="179705" lvl="3" indent="-179705">
              <a:spcBef>
                <a:spcPts val="600"/>
              </a:spcBef>
            </a:pPr>
            <a:r>
              <a:rPr lang="en-US" sz="2000" dirty="0">
                <a:solidFill>
                  <a:schemeClr val="tx2"/>
                </a:solidFill>
              </a:rPr>
              <a:t>South African Basic Education is a big system</a:t>
            </a:r>
          </a:p>
          <a:p>
            <a:pPr marL="179705" lvl="3" indent="-179705">
              <a:spcBef>
                <a:spcPts val="600"/>
              </a:spcBef>
            </a:pPr>
            <a:r>
              <a:rPr lang="en-US" sz="2000" dirty="0">
                <a:solidFill>
                  <a:schemeClr val="tx2"/>
                </a:solidFill>
              </a:rPr>
              <a:t>Over 60% are non-fee-paying schools</a:t>
            </a:r>
          </a:p>
          <a:p>
            <a:pPr marL="179705" lvl="3" indent="-179705">
              <a:spcBef>
                <a:spcPts val="600"/>
              </a:spcBef>
            </a:pPr>
            <a:r>
              <a:rPr lang="en-US" sz="2000" dirty="0">
                <a:solidFill>
                  <a:schemeClr val="tx2"/>
                </a:solidFill>
              </a:rPr>
              <a:t>Continuation of learning is limited for majority of the poor during school closure and rotation </a:t>
            </a:r>
          </a:p>
          <a:p>
            <a:pPr marL="342900" indent="-342900">
              <a:buFont typeface="Arial" panose="020B0604020202020204" pitchFamily="34" charset="0"/>
              <a:buChar char="•"/>
            </a:pPr>
            <a:endParaRPr lang="en-US" dirty="0"/>
          </a:p>
          <a:p>
            <a:pPr lvl="1"/>
            <a:r>
              <a:rPr lang="en-US" dirty="0"/>
              <a:t> </a:t>
            </a:r>
          </a:p>
        </p:txBody>
      </p:sp>
      <p:sp>
        <p:nvSpPr>
          <p:cNvPr id="4" name="Slide Number Placeholder 3">
            <a:extLst>
              <a:ext uri="{FF2B5EF4-FFF2-40B4-BE49-F238E27FC236}">
                <a16:creationId xmlns:a16="http://schemas.microsoft.com/office/drawing/2014/main" id="{D4EE1E0E-6CC8-4E76-B196-190E23C39B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6" name="Content Placeholder 7">
            <a:extLst>
              <a:ext uri="{FF2B5EF4-FFF2-40B4-BE49-F238E27FC236}">
                <a16:creationId xmlns:a16="http://schemas.microsoft.com/office/drawing/2014/main" id="{F94A98B4-90B1-4EF9-B640-7240528F1D22}"/>
              </a:ext>
            </a:extLst>
          </p:cNvPr>
          <p:cNvSpPr txBox="1">
            <a:spLocks/>
          </p:cNvSpPr>
          <p:nvPr/>
        </p:nvSpPr>
        <p:spPr>
          <a:xfrm>
            <a:off x="4487555" y="3447233"/>
            <a:ext cx="5726167" cy="241193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600"/>
              </a:spcAft>
              <a:buClrTx/>
              <a:buSzTx/>
              <a:tabLst/>
              <a:defRPr/>
            </a:pPr>
            <a:r>
              <a:rPr kumimoji="0" lang="en-US" sz="2200" b="1" i="0" u="none" strike="noStrike" kern="1200" cap="none" spc="0" normalizeH="0" baseline="0" noProof="0" dirty="0">
                <a:ln>
                  <a:noFill/>
                </a:ln>
                <a:solidFill>
                  <a:srgbClr val="230859"/>
                </a:solidFill>
                <a:effectLst/>
                <a:uLnTx/>
                <a:uFillTx/>
                <a:latin typeface="British Council Sans"/>
                <a:ea typeface="+mn-ea"/>
                <a:cs typeface="+mn-cs"/>
              </a:rPr>
              <a:t>UNICEF’s priority support to </a:t>
            </a:r>
          </a:p>
          <a:p>
            <a:pPr marL="179705" marR="0" lvl="3" indent="-179705" fontAlgn="auto">
              <a:spcBef>
                <a:spcPts val="600"/>
              </a:spcBef>
              <a:buClr>
                <a:schemeClr val="accent1"/>
              </a:buClr>
              <a:buSzTx/>
              <a:tabLst/>
              <a:defRPr/>
            </a:pPr>
            <a:r>
              <a:rPr lang="en-US" sz="2000" dirty="0">
                <a:solidFill>
                  <a:schemeClr val="tx2"/>
                </a:solidFill>
              </a:rPr>
              <a:t>Foundation Phase</a:t>
            </a:r>
          </a:p>
          <a:p>
            <a:pPr marL="179705" marR="0" lvl="3" indent="-179705" fontAlgn="auto">
              <a:spcBef>
                <a:spcPts val="600"/>
              </a:spcBef>
              <a:buClr>
                <a:schemeClr val="accent1"/>
              </a:buClr>
              <a:buSzTx/>
              <a:tabLst/>
              <a:defRPr/>
            </a:pPr>
            <a:r>
              <a:rPr lang="en-US" sz="2000" dirty="0">
                <a:solidFill>
                  <a:schemeClr val="tx2"/>
                </a:solidFill>
              </a:rPr>
              <a:t>Digital learning  </a:t>
            </a:r>
          </a:p>
          <a:p>
            <a:pPr marL="179705" marR="0" lvl="3" indent="-179705" fontAlgn="auto">
              <a:spcBef>
                <a:spcPts val="600"/>
              </a:spcBef>
              <a:buClr>
                <a:schemeClr val="accent1"/>
              </a:buClr>
              <a:buSzTx/>
              <a:tabLst/>
              <a:defRPr/>
            </a:pPr>
            <a:r>
              <a:rPr lang="en-US" sz="2000" dirty="0">
                <a:solidFill>
                  <a:schemeClr val="tx2"/>
                </a:solidFill>
              </a:rPr>
              <a:t>Broadcast</a:t>
            </a:r>
          </a:p>
          <a:p>
            <a:pPr marL="342900" marR="0" lvl="2"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British Council Sans"/>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230859"/>
              </a:solidFill>
              <a:effectLst/>
              <a:uLnTx/>
              <a:uFillTx/>
              <a:latin typeface="British Council Sans"/>
              <a:ea typeface="+mn-ea"/>
              <a:cs typeface="+mn-cs"/>
            </a:endParaRPr>
          </a:p>
          <a:p>
            <a:pPr marL="0" marR="0" lvl="1" indent="0" algn="l"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British Council Sans"/>
                <a:ea typeface="+mn-ea"/>
                <a:cs typeface="+mn-cs"/>
              </a:rPr>
              <a:t> </a:t>
            </a:r>
          </a:p>
        </p:txBody>
      </p:sp>
    </p:spTree>
    <p:extLst>
      <p:ext uri="{BB962C8B-B14F-4D97-AF65-F5344CB8AC3E}">
        <p14:creationId xmlns:p14="http://schemas.microsoft.com/office/powerpoint/2010/main" val="98712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5BA-ACA4-4F8D-AB5A-570F5A19F320}"/>
              </a:ext>
            </a:extLst>
          </p:cNvPr>
          <p:cNvSpPr>
            <a:spLocks noGrp="1"/>
          </p:cNvSpPr>
          <p:nvPr>
            <p:ph type="title"/>
          </p:nvPr>
        </p:nvSpPr>
        <p:spPr/>
        <p:txBody>
          <a:bodyPr/>
          <a:lstStyle/>
          <a:p>
            <a:r>
              <a:rPr lang="en-US" dirty="0"/>
              <a:t>Foundation and Intermediate Phases</a:t>
            </a:r>
          </a:p>
        </p:txBody>
      </p:sp>
      <p:sp>
        <p:nvSpPr>
          <p:cNvPr id="7" name="Content Placeholder 6">
            <a:extLst>
              <a:ext uri="{FF2B5EF4-FFF2-40B4-BE49-F238E27FC236}">
                <a16:creationId xmlns:a16="http://schemas.microsoft.com/office/drawing/2014/main" id="{EFA7EA16-8ACC-4805-AC26-8B329DF6F0FB}"/>
              </a:ext>
            </a:extLst>
          </p:cNvPr>
          <p:cNvSpPr>
            <a:spLocks noGrp="1"/>
          </p:cNvSpPr>
          <p:nvPr>
            <p:ph idx="1"/>
          </p:nvPr>
        </p:nvSpPr>
        <p:spPr/>
        <p:txBody>
          <a:bodyPr/>
          <a:lstStyle/>
          <a:p>
            <a:pPr marL="179705" lvl="3" indent="-179705">
              <a:spcBef>
                <a:spcPts val="600"/>
              </a:spcBef>
            </a:pPr>
            <a:r>
              <a:rPr lang="en-US" sz="2000" dirty="0">
                <a:solidFill>
                  <a:schemeClr val="tx2"/>
                </a:solidFill>
              </a:rPr>
              <a:t>Most digital learning and broadcast at higher phases of the system need to be developed for learners in primary school especially Foundation Phase</a:t>
            </a:r>
          </a:p>
          <a:p>
            <a:pPr marL="179705" lvl="3" indent="-179705">
              <a:spcBef>
                <a:spcPts val="600"/>
              </a:spcBef>
            </a:pPr>
            <a:r>
              <a:rPr lang="en-US" sz="2000" dirty="0">
                <a:solidFill>
                  <a:schemeClr val="tx2"/>
                </a:solidFill>
              </a:rPr>
              <a:t>A need to develop for critical phases thus dealing with learning losses </a:t>
            </a:r>
          </a:p>
        </p:txBody>
      </p:sp>
      <p:sp>
        <p:nvSpPr>
          <p:cNvPr id="4" name="Slide Number Placeholder 3">
            <a:extLst>
              <a:ext uri="{FF2B5EF4-FFF2-40B4-BE49-F238E27FC236}">
                <a16:creationId xmlns:a16="http://schemas.microsoft.com/office/drawing/2014/main" id="{D4EE1E0E-6CC8-4E76-B196-190E23C39B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66247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5BA-ACA4-4F8D-AB5A-570F5A19F320}"/>
              </a:ext>
            </a:extLst>
          </p:cNvPr>
          <p:cNvSpPr>
            <a:spLocks noGrp="1"/>
          </p:cNvSpPr>
          <p:nvPr>
            <p:ph type="title"/>
          </p:nvPr>
        </p:nvSpPr>
        <p:spPr/>
        <p:txBody>
          <a:bodyPr/>
          <a:lstStyle/>
          <a:p>
            <a:r>
              <a:rPr lang="en-US" dirty="0"/>
              <a:t>Reimagine Education – Digital Learning </a:t>
            </a:r>
          </a:p>
        </p:txBody>
      </p:sp>
      <p:graphicFrame>
        <p:nvGraphicFramePr>
          <p:cNvPr id="5" name="Content Placeholder 4">
            <a:extLst>
              <a:ext uri="{FF2B5EF4-FFF2-40B4-BE49-F238E27FC236}">
                <a16:creationId xmlns:a16="http://schemas.microsoft.com/office/drawing/2014/main" id="{95F1020A-F564-4475-8E80-E69D7D87389A}"/>
              </a:ext>
            </a:extLst>
          </p:cNvPr>
          <p:cNvGraphicFramePr>
            <a:graphicFrameLocks noGrp="1"/>
          </p:cNvGraphicFramePr>
          <p:nvPr>
            <p:ph idx="1"/>
          </p:nvPr>
        </p:nvGraphicFramePr>
        <p:xfrm>
          <a:off x="647700" y="1171852"/>
          <a:ext cx="10174180" cy="520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4EE1E0E-6CC8-4E76-B196-190E23C39B53}"/>
              </a:ext>
            </a:extLst>
          </p:cNvPr>
          <p:cNvSpPr>
            <a:spLocks noGrp="1"/>
          </p:cNvSpPr>
          <p:nvPr>
            <p:ph type="sldNum" sz="quarter" idx="12"/>
          </p:nvPr>
        </p:nvSpPr>
        <p:spPr/>
        <p:txBody>
          <a:bodyPr/>
          <a:lstStyle/>
          <a:p>
            <a:pPr algn="r"/>
            <a:fld id="{A36854FA-307F-854E-96D4-DE585DB24BD3}" type="slidenum">
              <a:rPr lang="en-GB" smtClean="0"/>
              <a:pPr algn="r"/>
              <a:t>16</a:t>
            </a:fld>
            <a:endParaRPr lang="en-GB" dirty="0"/>
          </a:p>
        </p:txBody>
      </p:sp>
      <p:sp>
        <p:nvSpPr>
          <p:cNvPr id="6" name="TextBox 5">
            <a:extLst>
              <a:ext uri="{FF2B5EF4-FFF2-40B4-BE49-F238E27FC236}">
                <a16:creationId xmlns:a16="http://schemas.microsoft.com/office/drawing/2014/main" id="{254C3C44-51D1-4990-A0DB-93A9BB1BE43E}"/>
              </a:ext>
            </a:extLst>
          </p:cNvPr>
          <p:cNvSpPr txBox="1"/>
          <p:nvPr/>
        </p:nvSpPr>
        <p:spPr>
          <a:xfrm>
            <a:off x="1464630" y="5362982"/>
            <a:ext cx="8540319" cy="646331"/>
          </a:xfrm>
          <a:prstGeom prst="rect">
            <a:avLst/>
          </a:prstGeom>
          <a:solidFill>
            <a:schemeClr val="bg1">
              <a:lumMod val="65000"/>
            </a:schemeClr>
          </a:solidFill>
        </p:spPr>
        <p:txBody>
          <a:bodyPr wrap="square" rtlCol="0">
            <a:spAutoFit/>
          </a:bodyPr>
          <a:lstStyle/>
          <a:p>
            <a:pPr algn="ctr"/>
            <a:r>
              <a:rPr lang="en-US" sz="1800" b="1" i="0" u="none" strike="noStrike" baseline="0" dirty="0">
                <a:solidFill>
                  <a:schemeClr val="bg1"/>
                </a:solidFill>
                <a:latin typeface="UniversLTPro-65Bold"/>
              </a:rPr>
              <a:t>One vision Every Child and Young Person </a:t>
            </a:r>
            <a:r>
              <a:rPr lang="en-US" sz="1800" b="0" i="0" u="none" strike="noStrike" baseline="0" dirty="0">
                <a:solidFill>
                  <a:schemeClr val="bg1"/>
                </a:solidFill>
                <a:latin typeface="UniversLTPro-55Roman"/>
              </a:rPr>
              <a:t>accessing world-class digital learning by 2030 – </a:t>
            </a:r>
            <a:r>
              <a:rPr lang="en-US" sz="1800" b="1" i="0" u="none" strike="noStrike" baseline="0" dirty="0">
                <a:solidFill>
                  <a:schemeClr val="bg1"/>
                </a:solidFill>
                <a:latin typeface="UniversLTPro-65Bold"/>
              </a:rPr>
              <a:t>3.5 billion </a:t>
            </a:r>
            <a:r>
              <a:rPr lang="en-US" sz="1800" b="0" i="0" u="none" strike="noStrike" baseline="0" dirty="0">
                <a:solidFill>
                  <a:schemeClr val="bg1"/>
                </a:solidFill>
                <a:latin typeface="UniversLTPro-55Roman"/>
              </a:rPr>
              <a:t>children and young people</a:t>
            </a:r>
            <a:endParaRPr lang="en-US" dirty="0">
              <a:solidFill>
                <a:schemeClr val="bg1"/>
              </a:solidFill>
            </a:endParaRPr>
          </a:p>
        </p:txBody>
      </p:sp>
    </p:spTree>
    <p:extLst>
      <p:ext uri="{BB962C8B-B14F-4D97-AF65-F5344CB8AC3E}">
        <p14:creationId xmlns:p14="http://schemas.microsoft.com/office/powerpoint/2010/main" val="291120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5BA-ACA4-4F8D-AB5A-570F5A19F320}"/>
              </a:ext>
            </a:extLst>
          </p:cNvPr>
          <p:cNvSpPr>
            <a:spLocks noGrp="1"/>
          </p:cNvSpPr>
          <p:nvPr>
            <p:ph type="title"/>
          </p:nvPr>
        </p:nvSpPr>
        <p:spPr/>
        <p:txBody>
          <a:bodyPr/>
          <a:lstStyle/>
          <a:p>
            <a:r>
              <a:rPr lang="en-US" dirty="0"/>
              <a:t>From Emergency to Recovering – RAPID(ly)</a:t>
            </a:r>
          </a:p>
        </p:txBody>
      </p:sp>
      <p:sp>
        <p:nvSpPr>
          <p:cNvPr id="4" name="Slide Number Placeholder 3">
            <a:extLst>
              <a:ext uri="{FF2B5EF4-FFF2-40B4-BE49-F238E27FC236}">
                <a16:creationId xmlns:a16="http://schemas.microsoft.com/office/drawing/2014/main" id="{D4EE1E0E-6CC8-4E76-B196-190E23C39B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pic>
        <p:nvPicPr>
          <p:cNvPr id="1026" name="Picture 2" descr="Log in | Siyavula">
            <a:extLst>
              <a:ext uri="{FF2B5EF4-FFF2-40B4-BE49-F238E27FC236}">
                <a16:creationId xmlns:a16="http://schemas.microsoft.com/office/drawing/2014/main" id="{A1F7D3CD-2EB2-4098-8EBE-F0823B8B3B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465" y="2316946"/>
            <a:ext cx="3185657" cy="1675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gister">
            <a:extLst>
              <a:ext uri="{FF2B5EF4-FFF2-40B4-BE49-F238E27FC236}">
                <a16:creationId xmlns:a16="http://schemas.microsoft.com/office/drawing/2014/main" id="{AF794026-1C9F-4778-A8EC-DD622C1AAD5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429228" y="2342436"/>
            <a:ext cx="3185657" cy="15730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94152D9-7944-4416-ABF6-7660AFD50859}"/>
              </a:ext>
            </a:extLst>
          </p:cNvPr>
          <p:cNvPicPr/>
          <p:nvPr/>
        </p:nvPicPr>
        <p:blipFill>
          <a:blip r:embed="rId4" cstate="email">
            <a:extLst>
              <a:ext uri="{28A0092B-C50C-407E-A947-70E740481C1C}">
                <a14:useLocalDpi xmlns:a14="http://schemas.microsoft.com/office/drawing/2010/main"/>
              </a:ext>
            </a:extLst>
          </a:blip>
          <a:stretch>
            <a:fillRect/>
          </a:stretch>
        </p:blipFill>
        <p:spPr>
          <a:xfrm>
            <a:off x="8912506" y="2342435"/>
            <a:ext cx="2175494" cy="1645889"/>
          </a:xfrm>
          <a:prstGeom prst="rect">
            <a:avLst/>
          </a:prstGeom>
        </p:spPr>
      </p:pic>
      <p:pic>
        <p:nvPicPr>
          <p:cNvPr id="1034" name="Picture 10" descr="JuniorTukkie">
            <a:extLst>
              <a:ext uri="{FF2B5EF4-FFF2-40B4-BE49-F238E27FC236}">
                <a16:creationId xmlns:a16="http://schemas.microsoft.com/office/drawing/2014/main" id="{1DEEEE23-E64C-4E42-9242-8F24938A3CF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4144" y="2316946"/>
            <a:ext cx="1624062" cy="16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2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2" name="Title 1"/>
          <p:cNvSpPr>
            <a:spLocks noGrp="1"/>
          </p:cNvSpPr>
          <p:nvPr>
            <p:ph type="title" idx="4294967295"/>
          </p:nvPr>
        </p:nvSpPr>
        <p:spPr>
          <a:xfrm>
            <a:off x="3552093" y="503238"/>
            <a:ext cx="7869237" cy="792162"/>
          </a:xfrm>
        </p:spPr>
        <p:txBody>
          <a:bodyPr/>
          <a:lstStyle/>
          <a:p>
            <a:r>
              <a:rPr lang="en-GB" dirty="0"/>
              <a:t>1. Put the most marginalised learners at the centre </a:t>
            </a:r>
            <a:endParaRPr lang="en-ZA" dirty="0"/>
          </a:p>
        </p:txBody>
      </p:sp>
      <p:sp>
        <p:nvSpPr>
          <p:cNvPr id="10" name="Content Placeholder 9"/>
          <p:cNvSpPr>
            <a:spLocks noGrp="1"/>
          </p:cNvSpPr>
          <p:nvPr>
            <p:ph idx="4294967295"/>
          </p:nvPr>
        </p:nvSpPr>
        <p:spPr>
          <a:xfrm>
            <a:off x="3628978" y="1528153"/>
            <a:ext cx="7869237" cy="4500562"/>
          </a:xfrm>
        </p:spPr>
        <p:txBody>
          <a:bodyPr/>
          <a:lstStyle/>
          <a:p>
            <a:pPr lvl="1"/>
            <a:endParaRPr lang="en-GB" dirty="0"/>
          </a:p>
          <a:p>
            <a:pPr lvl="3"/>
            <a:r>
              <a:rPr lang="en-GB" sz="2200" dirty="0"/>
              <a:t>Focus on: </a:t>
            </a:r>
          </a:p>
          <a:p>
            <a:pPr lvl="3"/>
            <a:endParaRPr lang="en-GB" sz="1200" dirty="0"/>
          </a:p>
          <a:p>
            <a:pPr lvl="4"/>
            <a:r>
              <a:rPr lang="en-GB" sz="2200" b="1" dirty="0"/>
              <a:t>Large and multi-grade classes </a:t>
            </a:r>
          </a:p>
          <a:p>
            <a:pPr lvl="3"/>
            <a:endParaRPr lang="en-GB" sz="1200" dirty="0"/>
          </a:p>
          <a:p>
            <a:pPr lvl="4"/>
            <a:r>
              <a:rPr lang="en-GB" sz="2200" b="1" dirty="0"/>
              <a:t>Rural and under-resourced contexts – </a:t>
            </a:r>
            <a:r>
              <a:rPr lang="en-GB" sz="2200" dirty="0"/>
              <a:t>mostly quintiles 1</a:t>
            </a:r>
            <a:r>
              <a:rPr lang="en-GB" sz="2200" b="1" dirty="0">
                <a:solidFill>
                  <a:srgbClr val="230859"/>
                </a:solidFill>
              </a:rPr>
              <a:t>–</a:t>
            </a:r>
            <a:r>
              <a:rPr lang="en-GB" sz="2200" dirty="0"/>
              <a:t>3 (non-fee-paying schools)</a:t>
            </a:r>
          </a:p>
          <a:p>
            <a:pPr lvl="4"/>
            <a:endParaRPr lang="en-GB" sz="1200" dirty="0"/>
          </a:p>
          <a:p>
            <a:pPr lvl="4"/>
            <a:r>
              <a:rPr lang="en-ZA" sz="2200" b="1" dirty="0">
                <a:solidFill>
                  <a:srgbClr val="000000"/>
                </a:solidFill>
              </a:rPr>
              <a:t>Building capacity of parents, caregivers and teachers </a:t>
            </a:r>
            <a:r>
              <a:rPr lang="en-ZA" sz="2200" dirty="0">
                <a:solidFill>
                  <a:srgbClr val="000000"/>
                </a:solidFill>
              </a:rPr>
              <a:t>to support learners</a:t>
            </a:r>
          </a:p>
          <a:p>
            <a:pPr lvl="3"/>
            <a:endParaRPr lang="en-ZA" dirty="0">
              <a:solidFill>
                <a:srgbClr val="222222"/>
              </a:solidFill>
              <a:latin typeface="Arial" panose="020B0604020202020204" pitchFamily="34" charset="0"/>
              <a:ea typeface="Arial Unicode MS"/>
            </a:endParaRPr>
          </a:p>
          <a:p>
            <a:pPr lvl="3"/>
            <a:endParaRPr lang="en-GB"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810" y="660051"/>
            <a:ext cx="2907607" cy="2742906"/>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810" y="3504990"/>
            <a:ext cx="2907607" cy="2192966"/>
          </a:xfrm>
          <a:prstGeom prst="rect">
            <a:avLst/>
          </a:prstGeom>
        </p:spPr>
      </p:pic>
    </p:spTree>
    <p:extLst>
      <p:ext uri="{BB962C8B-B14F-4D97-AF65-F5344CB8AC3E}">
        <p14:creationId xmlns:p14="http://schemas.microsoft.com/office/powerpoint/2010/main" val="193087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2" name="Title 1"/>
          <p:cNvSpPr>
            <a:spLocks noGrp="1"/>
          </p:cNvSpPr>
          <p:nvPr>
            <p:ph type="title" idx="4294967295"/>
          </p:nvPr>
        </p:nvSpPr>
        <p:spPr>
          <a:xfrm>
            <a:off x="4062413" y="503238"/>
            <a:ext cx="8129587" cy="792162"/>
          </a:xfrm>
        </p:spPr>
        <p:txBody>
          <a:bodyPr/>
          <a:lstStyle/>
          <a:p>
            <a:r>
              <a:rPr lang="en-GB" dirty="0"/>
              <a:t>2. Provide world-class digital content </a:t>
            </a:r>
            <a:endParaRPr lang="en-ZA" dirty="0"/>
          </a:p>
        </p:txBody>
      </p:sp>
      <p:sp>
        <p:nvSpPr>
          <p:cNvPr id="10" name="Content Placeholder 9"/>
          <p:cNvSpPr>
            <a:spLocks noGrp="1"/>
          </p:cNvSpPr>
          <p:nvPr>
            <p:ph idx="4294967295"/>
          </p:nvPr>
        </p:nvSpPr>
        <p:spPr>
          <a:xfrm>
            <a:off x="3847978" y="986388"/>
            <a:ext cx="7869237" cy="4500562"/>
          </a:xfrm>
        </p:spPr>
        <p:txBody>
          <a:bodyPr/>
          <a:lstStyle/>
          <a:p>
            <a:pPr lvl="1"/>
            <a:endParaRPr lang="en-GB" dirty="0"/>
          </a:p>
          <a:p>
            <a:pPr lvl="3"/>
            <a:r>
              <a:rPr lang="en-ZA" sz="2200" dirty="0">
                <a:solidFill>
                  <a:srgbClr val="000000"/>
                </a:solidFill>
              </a:rPr>
              <a:t>Works with DBE to </a:t>
            </a:r>
            <a:r>
              <a:rPr lang="en-ZA" sz="2200" b="1" dirty="0">
                <a:solidFill>
                  <a:srgbClr val="000000"/>
                </a:solidFill>
              </a:rPr>
              <a:t>create quality digital language and literacy content </a:t>
            </a:r>
            <a:r>
              <a:rPr lang="en-ZA" sz="2200" dirty="0">
                <a:solidFill>
                  <a:srgbClr val="000000"/>
                </a:solidFill>
              </a:rPr>
              <a:t>for Grades R</a:t>
            </a:r>
            <a:r>
              <a:rPr lang="en-GB" sz="2200" b="1" dirty="0">
                <a:solidFill>
                  <a:srgbClr val="230859"/>
                </a:solidFill>
              </a:rPr>
              <a:t>–</a:t>
            </a:r>
            <a:r>
              <a:rPr lang="en-ZA" sz="2200" dirty="0">
                <a:solidFill>
                  <a:srgbClr val="000000"/>
                </a:solidFill>
              </a:rPr>
              <a:t>4 in EFAL </a:t>
            </a:r>
          </a:p>
          <a:p>
            <a:pPr lvl="3"/>
            <a:endParaRPr lang="en-ZA" sz="900" dirty="0">
              <a:solidFill>
                <a:srgbClr val="000000"/>
              </a:solidFill>
            </a:endParaRPr>
          </a:p>
          <a:p>
            <a:pPr lvl="3"/>
            <a:r>
              <a:rPr lang="en-ZA" sz="2200" b="1" dirty="0">
                <a:solidFill>
                  <a:srgbClr val="000000"/>
                </a:solidFill>
              </a:rPr>
              <a:t>Capacity-building </a:t>
            </a:r>
          </a:p>
          <a:p>
            <a:pPr lvl="4"/>
            <a:r>
              <a:rPr lang="en-ZA" sz="2200" b="1" dirty="0">
                <a:solidFill>
                  <a:srgbClr val="000000"/>
                </a:solidFill>
              </a:rPr>
              <a:t>Provides parents, caregivers and teachers </a:t>
            </a:r>
            <a:r>
              <a:rPr lang="en-ZA" sz="2200" dirty="0">
                <a:solidFill>
                  <a:srgbClr val="000000"/>
                </a:solidFill>
              </a:rPr>
              <a:t>with a successful introduction to digital resources and increase their confidence in using educational materials with learners, including training, advocacy ICT troubleshooting, messaging and wraparound support</a:t>
            </a:r>
          </a:p>
          <a:p>
            <a:pPr lvl="4"/>
            <a:r>
              <a:rPr lang="en-ZA" sz="2200" b="1" dirty="0">
                <a:solidFill>
                  <a:srgbClr val="000000"/>
                </a:solidFill>
              </a:rPr>
              <a:t>Builds capacity of parents, caregivers  and teachers </a:t>
            </a:r>
            <a:r>
              <a:rPr lang="en-ZA" sz="2200" dirty="0">
                <a:solidFill>
                  <a:srgbClr val="000000"/>
                </a:solidFill>
              </a:rPr>
              <a:t>(particularly those in disadvantaged or remote areas) to access and use digital resources to provide support to children</a:t>
            </a:r>
          </a:p>
          <a:p>
            <a:pPr lvl="4"/>
            <a:endParaRPr lang="en-ZA" sz="2200" dirty="0">
              <a:solidFill>
                <a:srgbClr val="000000"/>
              </a:solidFill>
            </a:endParaRPr>
          </a:p>
          <a:p>
            <a:pPr lvl="3"/>
            <a:endParaRPr lang="en-ZA" dirty="0">
              <a:solidFill>
                <a:srgbClr val="222222"/>
              </a:solidFill>
              <a:latin typeface="Arial" panose="020B0604020202020204" pitchFamily="34" charset="0"/>
              <a:ea typeface="Arial Unicode MS"/>
            </a:endParaRPr>
          </a:p>
          <a:p>
            <a:pPr lvl="3"/>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45741" y="827575"/>
            <a:ext cx="3219262" cy="3939561"/>
          </a:xfrm>
          <a:prstGeom prst="rect">
            <a:avLst/>
          </a:prstGeom>
        </p:spPr>
      </p:pic>
    </p:spTree>
    <p:extLst>
      <p:ext uri="{BB962C8B-B14F-4D97-AF65-F5344CB8AC3E}">
        <p14:creationId xmlns:p14="http://schemas.microsoft.com/office/powerpoint/2010/main" val="24497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251-B9EC-78FD-8309-66125B77ABF8}"/>
              </a:ext>
            </a:extLst>
          </p:cNvPr>
          <p:cNvSpPr>
            <a:spLocks noGrp="1"/>
          </p:cNvSpPr>
          <p:nvPr>
            <p:ph type="title"/>
          </p:nvPr>
        </p:nvSpPr>
        <p:spPr/>
        <p:txBody>
          <a:bodyPr/>
          <a:lstStyle/>
          <a:p>
            <a:r>
              <a:rPr lang="en-GB" dirty="0"/>
              <a:t>Session plan</a:t>
            </a:r>
            <a:endParaRPr lang="en-BE" dirty="0"/>
          </a:p>
        </p:txBody>
      </p:sp>
      <p:sp>
        <p:nvSpPr>
          <p:cNvPr id="3" name="Content Placeholder 2">
            <a:extLst>
              <a:ext uri="{FF2B5EF4-FFF2-40B4-BE49-F238E27FC236}">
                <a16:creationId xmlns:a16="http://schemas.microsoft.com/office/drawing/2014/main" id="{0C61C83A-D998-055D-F86E-85A5B0F8BAA6}"/>
              </a:ext>
            </a:extLst>
          </p:cNvPr>
          <p:cNvSpPr>
            <a:spLocks noGrp="1"/>
          </p:cNvSpPr>
          <p:nvPr>
            <p:ph idx="1"/>
          </p:nvPr>
        </p:nvSpPr>
        <p:spPr>
          <a:xfrm>
            <a:off x="647999" y="1512000"/>
            <a:ext cx="11186191" cy="4500000"/>
          </a:xfrm>
        </p:spPr>
        <p:txBody>
          <a:bodyPr vert="horz" lIns="0" tIns="0" rIns="0" bIns="0" rtlCol="0" anchor="t">
            <a:noAutofit/>
          </a:bodyPr>
          <a:lstStyle/>
          <a:p>
            <a:pPr marL="179705" lvl="3" indent="-179705">
              <a:spcBef>
                <a:spcPts val="600"/>
              </a:spcBef>
            </a:pPr>
            <a:r>
              <a:rPr lang="en-GB" sz="2000" dirty="0">
                <a:solidFill>
                  <a:schemeClr val="tx2"/>
                </a:solidFill>
              </a:rPr>
              <a:t>Introduction of panel and purpose of session</a:t>
            </a:r>
          </a:p>
          <a:p>
            <a:pPr marL="179705" lvl="3" indent="-179705">
              <a:spcBef>
                <a:spcPts val="600"/>
              </a:spcBef>
            </a:pPr>
            <a:r>
              <a:rPr lang="en-GB" sz="2000" dirty="0">
                <a:solidFill>
                  <a:schemeClr val="tx2"/>
                </a:solidFill>
              </a:rPr>
              <a:t>Learn English Audio Programme (LEAP) within the South African educational context  </a:t>
            </a:r>
          </a:p>
          <a:p>
            <a:pPr marL="179705" lvl="3" indent="-179705">
              <a:spcBef>
                <a:spcPts val="600"/>
              </a:spcBef>
            </a:pPr>
            <a:r>
              <a:rPr lang="en-GB" sz="2000" dirty="0">
                <a:solidFill>
                  <a:schemeClr val="tx2"/>
                </a:solidFill>
              </a:rPr>
              <a:t>LEAP concept</a:t>
            </a:r>
          </a:p>
          <a:p>
            <a:pPr marL="179705" lvl="3" indent="-179705">
              <a:spcBef>
                <a:spcPts val="600"/>
              </a:spcBef>
            </a:pPr>
            <a:r>
              <a:rPr lang="en-GB" sz="2000" dirty="0">
                <a:solidFill>
                  <a:schemeClr val="tx2"/>
                </a:solidFill>
              </a:rPr>
              <a:t>Video demonstration of LEAP and a young teacher’s experience of using LEAP</a:t>
            </a:r>
          </a:p>
          <a:p>
            <a:pPr marL="179705" lvl="3" indent="-179705">
              <a:spcBef>
                <a:spcPts val="600"/>
              </a:spcBef>
            </a:pPr>
            <a:r>
              <a:rPr lang="en-GB" sz="2000" dirty="0">
                <a:solidFill>
                  <a:schemeClr val="tx2"/>
                </a:solidFill>
              </a:rPr>
              <a:t>Linking LEAP to  Thematic Action Track 4: Digital learning and transformation </a:t>
            </a:r>
            <a:endParaRPr lang="en-BE" sz="2000" dirty="0">
              <a:solidFill>
                <a:schemeClr val="tx2"/>
              </a:solidFill>
            </a:endParaRPr>
          </a:p>
          <a:p>
            <a:pPr marL="179705" lvl="3" indent="-179705">
              <a:spcBef>
                <a:spcPts val="600"/>
              </a:spcBef>
            </a:pPr>
            <a:r>
              <a:rPr lang="en-GB" sz="2000" dirty="0">
                <a:solidFill>
                  <a:schemeClr val="tx2"/>
                </a:solidFill>
              </a:rPr>
              <a:t>Scaling LEAP in South Africa &amp; Sub-Saharan Africa</a:t>
            </a:r>
          </a:p>
          <a:p>
            <a:pPr marL="179705" lvl="3" indent="-179705">
              <a:spcBef>
                <a:spcPts val="600"/>
              </a:spcBef>
            </a:pPr>
            <a:r>
              <a:rPr lang="en-GB" sz="2000" dirty="0">
                <a:solidFill>
                  <a:schemeClr val="tx2"/>
                </a:solidFill>
              </a:rPr>
              <a:t>Questions </a:t>
            </a:r>
            <a:endParaRPr lang="en-BE" sz="2000" dirty="0">
              <a:solidFill>
                <a:schemeClr val="tx2"/>
              </a:solidFill>
            </a:endParaRPr>
          </a:p>
          <a:p>
            <a:endParaRPr lang="en-BE" dirty="0"/>
          </a:p>
        </p:txBody>
      </p:sp>
      <p:sp>
        <p:nvSpPr>
          <p:cNvPr id="4" name="Slide Number Placeholder 3">
            <a:extLst>
              <a:ext uri="{FF2B5EF4-FFF2-40B4-BE49-F238E27FC236}">
                <a16:creationId xmlns:a16="http://schemas.microsoft.com/office/drawing/2014/main" id="{2D463905-E822-31C9-692F-7A8703A2E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336914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304992" y="998197"/>
            <a:ext cx="4763631" cy="5373803"/>
          </a:xfrm>
          <a:prstGeom prst="rect">
            <a:avLst/>
          </a:prstGeom>
        </p:spPr>
      </p:pic>
      <p:sp>
        <p:nvSpPr>
          <p:cNvPr id="2" name="Title 1"/>
          <p:cNvSpPr>
            <a:spLocks noGrp="1"/>
          </p:cNvSpPr>
          <p:nvPr>
            <p:ph type="title"/>
          </p:nvPr>
        </p:nvSpPr>
        <p:spPr/>
        <p:txBody>
          <a:bodyPr/>
          <a:lstStyle/>
          <a:p>
            <a:r>
              <a:rPr lang="en-GB" dirty="0"/>
              <a:t>3. Ensure access </a:t>
            </a:r>
            <a:r>
              <a:rPr lang="en-ZA" sz="3200" dirty="0"/>
              <a:t>– </a:t>
            </a:r>
            <a:r>
              <a:rPr lang="en-GB" dirty="0"/>
              <a:t>develop free, high-quality digital content &amp; platforms </a:t>
            </a:r>
            <a:endParaRPr lang="en-ZA" dirty="0"/>
          </a:p>
        </p:txBody>
      </p:sp>
      <p:sp>
        <p:nvSpPr>
          <p:cNvPr id="8" name="Content Placeholder 7"/>
          <p:cNvSpPr>
            <a:spLocks noGrp="1"/>
          </p:cNvSpPr>
          <p:nvPr>
            <p:ph idx="1"/>
          </p:nvPr>
        </p:nvSpPr>
        <p:spPr>
          <a:xfrm>
            <a:off x="648000" y="1512000"/>
            <a:ext cx="7106815" cy="4680000"/>
          </a:xfrm>
        </p:spPr>
        <p:txBody>
          <a:bodyPr/>
          <a:lstStyle/>
          <a:p>
            <a:pPr lvl="3"/>
            <a:r>
              <a:rPr lang="en-GB" sz="2200" b="1" dirty="0"/>
              <a:t>Provides materials free </a:t>
            </a:r>
            <a:r>
              <a:rPr lang="en-GB" sz="2200" dirty="0"/>
              <a:t>via the WhatsApp Chatbot, clickable PDFs and WhatsApp data bundles</a:t>
            </a:r>
          </a:p>
          <a:p>
            <a:pPr lvl="3"/>
            <a:r>
              <a:rPr lang="en-GB" sz="2200" dirty="0"/>
              <a:t>Constantly </a:t>
            </a:r>
            <a:r>
              <a:rPr lang="en-GB" sz="2200" b="1" dirty="0"/>
              <a:t>keeps abreast of technological advances</a:t>
            </a:r>
            <a:r>
              <a:rPr lang="en-GB" sz="2200" dirty="0"/>
              <a:t>, e.g. relationships with mobile phone providers and Meta (Facebook)</a:t>
            </a:r>
          </a:p>
          <a:p>
            <a:pPr lvl="3">
              <a:lnSpc>
                <a:spcPct val="115000"/>
              </a:lnSpc>
            </a:pPr>
            <a:r>
              <a:rPr lang="en-ZA" sz="2200" dirty="0"/>
              <a:t>Sets up and manages </a:t>
            </a:r>
            <a:r>
              <a:rPr lang="en-ZA" sz="2200" b="1" dirty="0"/>
              <a:t>digital delivery mechanisms </a:t>
            </a:r>
            <a:r>
              <a:rPr lang="en-ZA" sz="2200" dirty="0"/>
              <a:t>(e.g. WhatsApp, TV) that are accessible and user-friendly to South African parents, caregivers  and teachers (particularly those in </a:t>
            </a:r>
            <a:r>
              <a:rPr lang="en-ZA" sz="2200" dirty="0">
                <a:solidFill>
                  <a:srgbClr val="FF0000"/>
                </a:solidFill>
              </a:rPr>
              <a:t>disadvantaged</a:t>
            </a:r>
            <a:r>
              <a:rPr lang="en-ZA" sz="2200" dirty="0"/>
              <a:t> or remote areas)</a:t>
            </a:r>
          </a:p>
          <a:p>
            <a:pPr lvl="3">
              <a:lnSpc>
                <a:spcPct val="115000"/>
              </a:lnSpc>
            </a:pPr>
            <a:r>
              <a:rPr lang="en-ZA" sz="2200" dirty="0"/>
              <a:t>Aligns to </a:t>
            </a:r>
            <a:r>
              <a:rPr lang="en-ZA" sz="2200" b="1" dirty="0"/>
              <a:t>curriculum and language </a:t>
            </a:r>
            <a:r>
              <a:rPr lang="en-ZA" sz="2200" dirty="0"/>
              <a:t>e.g. Foundation Phase – African Languages</a:t>
            </a:r>
          </a:p>
          <a:p>
            <a:pPr lvl="3"/>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53009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Facilitate pedagogical innovation and MERL</a:t>
            </a:r>
            <a:endParaRPr lang="en-ZA" dirty="0"/>
          </a:p>
        </p:txBody>
      </p:sp>
      <p:sp>
        <p:nvSpPr>
          <p:cNvPr id="7" name="Content Placeholder 6"/>
          <p:cNvSpPr>
            <a:spLocks noGrp="1"/>
          </p:cNvSpPr>
          <p:nvPr>
            <p:ph idx="1"/>
          </p:nvPr>
        </p:nvSpPr>
        <p:spPr>
          <a:xfrm>
            <a:off x="647999" y="1512000"/>
            <a:ext cx="6389409" cy="4500000"/>
          </a:xfrm>
        </p:spPr>
        <p:txBody>
          <a:bodyPr/>
          <a:lstStyle/>
          <a:p>
            <a:pPr lvl="3">
              <a:buClr>
                <a:schemeClr val="accent1"/>
              </a:buClr>
            </a:pPr>
            <a:endParaRPr lang="en-GB" sz="2200" dirty="0"/>
          </a:p>
          <a:p>
            <a:pPr lvl="3">
              <a:buClr>
                <a:schemeClr val="accent1"/>
              </a:buClr>
            </a:pPr>
            <a:r>
              <a:rPr lang="en-GB" sz="2200" dirty="0"/>
              <a:t>Embeds </a:t>
            </a:r>
            <a:r>
              <a:rPr lang="en-GB" sz="2200" b="1" dirty="0"/>
              <a:t>Monitoring, Evaluation, Research and Learning (MERL)</a:t>
            </a:r>
            <a:r>
              <a:rPr lang="en-GB" sz="2200" dirty="0"/>
              <a:t>, in collaboration with education departments/ministries, to inform project design and delivery </a:t>
            </a:r>
          </a:p>
          <a:p>
            <a:pPr lvl="3">
              <a:buClr>
                <a:schemeClr val="accent1"/>
              </a:buClr>
            </a:pPr>
            <a:endParaRPr lang="en-GB" sz="2200" dirty="0"/>
          </a:p>
          <a:p>
            <a:pPr lvl="3">
              <a:buClr>
                <a:schemeClr val="accent1"/>
              </a:buClr>
            </a:pPr>
            <a:r>
              <a:rPr lang="en-GB" sz="2200" b="1" dirty="0"/>
              <a:t>Teachers as levers </a:t>
            </a:r>
            <a:r>
              <a:rPr lang="en-GB" sz="2200" b="1" dirty="0">
                <a:solidFill>
                  <a:srgbClr val="230859"/>
                </a:solidFill>
              </a:rPr>
              <a:t>– </a:t>
            </a:r>
            <a:r>
              <a:rPr lang="en-GB" sz="2200" dirty="0"/>
              <a:t>capacity-building of teachers and subject advisers face-to-face and online in 8 provinces of SA</a:t>
            </a:r>
          </a:p>
          <a:p>
            <a:pPr lvl="3">
              <a:buClr>
                <a:schemeClr val="accent1"/>
              </a:buClr>
            </a:pPr>
            <a:endParaRPr lang="en-GB" dirty="0"/>
          </a:p>
          <a:p>
            <a:pPr marL="0" lvl="3" indent="0">
              <a:buClr>
                <a:schemeClr val="accent1"/>
              </a:buClr>
              <a:buNone/>
            </a:pPr>
            <a:endParaRPr lang="en-GB" dirty="0"/>
          </a:p>
          <a:p>
            <a:pPr lvl="3">
              <a:buClr>
                <a:schemeClr val="accent1"/>
              </a:buClr>
            </a:pPr>
            <a:endParaRPr lang="en-GB" dirty="0"/>
          </a:p>
          <a:p>
            <a:pPr marL="0" lvl="3" indent="0">
              <a:buClr>
                <a:schemeClr val="accent1"/>
              </a:buClr>
              <a:buNone/>
            </a:pPr>
            <a:endParaRPr lang="en-GB" dirty="0"/>
          </a:p>
          <a:p>
            <a:pPr lvl="3">
              <a:buClr>
                <a:schemeClr val="accent1"/>
              </a:buClr>
            </a:pPr>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23687">
            <a:off x="7643154" y="1419430"/>
            <a:ext cx="1545990" cy="21886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449636">
            <a:off x="9154450" y="2225135"/>
            <a:ext cx="1609205" cy="226430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63634">
            <a:off x="7774276" y="3496225"/>
            <a:ext cx="1661058" cy="2434259"/>
          </a:xfrm>
          <a:prstGeom prst="rect">
            <a:avLst/>
          </a:prstGeom>
        </p:spPr>
      </p:pic>
    </p:spTree>
    <p:extLst>
      <p:ext uri="{BB962C8B-B14F-4D97-AF65-F5344CB8AC3E}">
        <p14:creationId xmlns:p14="http://schemas.microsoft.com/office/powerpoint/2010/main" val="304519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Scaling LEAP in South Africa &amp; Sub-Saharan Africa</a:t>
            </a:r>
            <a:endParaRPr lang="en-ZA" dirty="0"/>
          </a:p>
        </p:txBody>
      </p:sp>
      <p:sp>
        <p:nvSpPr>
          <p:cNvPr id="3" name="Subtitle 2"/>
          <p:cNvSpPr>
            <a:spLocks noGrp="1"/>
          </p:cNvSpPr>
          <p:nvPr>
            <p:ph type="body" sz="quarter" idx="13"/>
          </p:nvPr>
        </p:nvSpPr>
        <p:spPr/>
        <p:txBody>
          <a:bodyPr/>
          <a:lstStyle/>
          <a:p>
            <a:endParaRPr lang="en-GB" dirty="0"/>
          </a:p>
          <a:p>
            <a:r>
              <a:rPr lang="en-GB" dirty="0"/>
              <a:t>Caroline Grant, Director of English Programmes: Sub-Saharan Africa, British Council</a:t>
            </a:r>
            <a:endParaRPr lang="en-ZA" dirty="0"/>
          </a:p>
        </p:txBody>
      </p:sp>
    </p:spTree>
    <p:extLst>
      <p:ext uri="{BB962C8B-B14F-4D97-AF65-F5344CB8AC3E}">
        <p14:creationId xmlns:p14="http://schemas.microsoft.com/office/powerpoint/2010/main" val="16254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09B5-0315-E0C4-2480-EFD0F1491455}"/>
              </a:ext>
            </a:extLst>
          </p:cNvPr>
          <p:cNvSpPr>
            <a:spLocks noGrp="1"/>
          </p:cNvSpPr>
          <p:nvPr>
            <p:ph type="title"/>
          </p:nvPr>
        </p:nvSpPr>
        <p:spPr>
          <a:xfrm>
            <a:off x="670358" y="-212840"/>
            <a:ext cx="10944000" cy="792000"/>
          </a:xfrm>
        </p:spPr>
        <p:txBody>
          <a:bodyPr/>
          <a:lstStyle/>
          <a:p>
            <a:br>
              <a:rPr lang="en-GB" dirty="0"/>
            </a:br>
            <a:r>
              <a:rPr lang="en-GB" dirty="0"/>
              <a:t>Scaling LEAP in Sub-Saharan Africa</a:t>
            </a:r>
            <a:endParaRPr lang="en-BE" dirty="0"/>
          </a:p>
        </p:txBody>
      </p:sp>
      <p:sp>
        <p:nvSpPr>
          <p:cNvPr id="4" name="Slide Number Placeholder 3">
            <a:extLst>
              <a:ext uri="{FF2B5EF4-FFF2-40B4-BE49-F238E27FC236}">
                <a16:creationId xmlns:a16="http://schemas.microsoft.com/office/drawing/2014/main" id="{F8CB4619-C941-F681-3C23-6D68591FEE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graphicFrame>
        <p:nvGraphicFramePr>
          <p:cNvPr id="7" name="Table 5">
            <a:extLst>
              <a:ext uri="{FF2B5EF4-FFF2-40B4-BE49-F238E27FC236}">
                <a16:creationId xmlns:a16="http://schemas.microsoft.com/office/drawing/2014/main" id="{AE64152C-B466-410E-BBAE-CFF20EF739D0}"/>
              </a:ext>
            </a:extLst>
          </p:cNvPr>
          <p:cNvGraphicFramePr>
            <a:graphicFrameLocks noGrp="1"/>
          </p:cNvGraphicFramePr>
          <p:nvPr>
            <p:ph idx="1"/>
            <p:extLst>
              <p:ext uri="{D42A27DB-BD31-4B8C-83A1-F6EECF244321}">
                <p14:modId xmlns:p14="http://schemas.microsoft.com/office/powerpoint/2010/main" val="2201938815"/>
              </p:ext>
            </p:extLst>
          </p:nvPr>
        </p:nvGraphicFramePr>
        <p:xfrm>
          <a:off x="152400" y="608200"/>
          <a:ext cx="11887200" cy="6091538"/>
        </p:xfrm>
        <a:graphic>
          <a:graphicData uri="http://schemas.openxmlformats.org/drawingml/2006/table">
            <a:tbl>
              <a:tblPr firstRow="1" bandRow="1">
                <a:tableStyleId>{5C22544A-7EE6-4342-B048-85BDC9FD1C3A}</a:tableStyleId>
              </a:tblPr>
              <a:tblGrid>
                <a:gridCol w="2022231">
                  <a:extLst>
                    <a:ext uri="{9D8B030D-6E8A-4147-A177-3AD203B41FA5}">
                      <a16:colId xmlns:a16="http://schemas.microsoft.com/office/drawing/2014/main" val="1564580295"/>
                    </a:ext>
                  </a:extLst>
                </a:gridCol>
                <a:gridCol w="5716916">
                  <a:extLst>
                    <a:ext uri="{9D8B030D-6E8A-4147-A177-3AD203B41FA5}">
                      <a16:colId xmlns:a16="http://schemas.microsoft.com/office/drawing/2014/main" val="181996084"/>
                    </a:ext>
                  </a:extLst>
                </a:gridCol>
                <a:gridCol w="4148053">
                  <a:extLst>
                    <a:ext uri="{9D8B030D-6E8A-4147-A177-3AD203B41FA5}">
                      <a16:colId xmlns:a16="http://schemas.microsoft.com/office/drawing/2014/main" val="2338336081"/>
                    </a:ext>
                  </a:extLst>
                </a:gridCol>
              </a:tblGrid>
              <a:tr h="761252">
                <a:tc>
                  <a:txBody>
                    <a:bodyPr/>
                    <a:lstStyle/>
                    <a:p>
                      <a:r>
                        <a:rPr lang="en-GB" sz="2000" dirty="0">
                          <a:solidFill>
                            <a:schemeClr val="tx1"/>
                          </a:solidFill>
                        </a:rPr>
                        <a:t>Country</a:t>
                      </a:r>
                      <a:endParaRPr lang="en-BE" sz="2000" dirty="0">
                        <a:solidFill>
                          <a:schemeClr val="tx1"/>
                        </a:solidFill>
                      </a:endParaRPr>
                    </a:p>
                  </a:txBody>
                  <a:tcPr/>
                </a:tc>
                <a:tc>
                  <a:txBody>
                    <a:bodyPr/>
                    <a:lstStyle/>
                    <a:p>
                      <a:r>
                        <a:rPr lang="en-GB" sz="2000" dirty="0">
                          <a:solidFill>
                            <a:schemeClr val="tx1"/>
                          </a:solidFill>
                        </a:rPr>
                        <a:t>How</a:t>
                      </a:r>
                      <a:endParaRPr lang="en-BE" sz="2000" dirty="0">
                        <a:solidFill>
                          <a:schemeClr val="tx1"/>
                        </a:solidFill>
                      </a:endParaRPr>
                    </a:p>
                  </a:txBody>
                  <a:tcPr/>
                </a:tc>
                <a:tc>
                  <a:txBody>
                    <a:bodyPr/>
                    <a:lstStyle/>
                    <a:p>
                      <a:r>
                        <a:rPr lang="en-GB" sz="2000" dirty="0">
                          <a:solidFill>
                            <a:schemeClr val="tx1"/>
                          </a:solidFill>
                        </a:rPr>
                        <a:t>Target numbers – teachers, parents &amp; caregivers</a:t>
                      </a:r>
                      <a:endParaRPr lang="en-BE" sz="2000" dirty="0">
                        <a:solidFill>
                          <a:schemeClr val="tx1"/>
                        </a:solidFill>
                      </a:endParaRPr>
                    </a:p>
                  </a:txBody>
                  <a:tcPr/>
                </a:tc>
                <a:extLst>
                  <a:ext uri="{0D108BD9-81ED-4DB2-BD59-A6C34878D82A}">
                    <a16:rowId xmlns:a16="http://schemas.microsoft.com/office/drawing/2014/main" val="2169162430"/>
                  </a:ext>
                </a:extLst>
              </a:tr>
              <a:tr h="992938">
                <a:tc>
                  <a:txBody>
                    <a:bodyPr/>
                    <a:lstStyle/>
                    <a:p>
                      <a:r>
                        <a:rPr lang="en-GB" sz="2000" b="1" dirty="0"/>
                        <a:t>South Africa</a:t>
                      </a:r>
                      <a:endParaRPr lang="en-BE" sz="2000" b="1" dirty="0"/>
                    </a:p>
                  </a:txBody>
                  <a:tcPr/>
                </a:tc>
                <a:tc>
                  <a:txBody>
                    <a:bodyPr/>
                    <a:lstStyle/>
                    <a:p>
                      <a:r>
                        <a:rPr lang="en-GB" dirty="0"/>
                        <a:t>Online training of teachers; embed M+E with DBE, DBE TV and YouTube</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50,000 by 2024</a:t>
                      </a:r>
                      <a:endParaRPr lang="en-BE" dirty="0"/>
                    </a:p>
                    <a:p>
                      <a:endParaRPr lang="en-BE" dirty="0"/>
                    </a:p>
                  </a:txBody>
                  <a:tcPr/>
                </a:tc>
                <a:extLst>
                  <a:ext uri="{0D108BD9-81ED-4DB2-BD59-A6C34878D82A}">
                    <a16:rowId xmlns:a16="http://schemas.microsoft.com/office/drawing/2014/main" val="3971550536"/>
                  </a:ext>
                </a:extLst>
              </a:tr>
              <a:tr h="695056">
                <a:tc>
                  <a:txBody>
                    <a:bodyPr/>
                    <a:lstStyle/>
                    <a:p>
                      <a:r>
                        <a:rPr lang="en-GB" sz="2000" b="1" dirty="0"/>
                        <a:t>Botswana</a:t>
                      </a:r>
                      <a:endParaRPr lang="en-BE" sz="2000" b="1" dirty="0"/>
                    </a:p>
                  </a:txBody>
                  <a:tcPr/>
                </a:tc>
                <a:tc>
                  <a:txBody>
                    <a:bodyPr/>
                    <a:lstStyle/>
                    <a:p>
                      <a:r>
                        <a:rPr lang="en-GB" dirty="0"/>
                        <a:t>Re-engagement with MoE and light online support</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5,000 by 2023</a:t>
                      </a:r>
                      <a:endParaRPr lang="en-BE" dirty="0"/>
                    </a:p>
                    <a:p>
                      <a:endParaRPr lang="en-BE" dirty="0"/>
                    </a:p>
                  </a:txBody>
                  <a:tcPr/>
                </a:tc>
                <a:extLst>
                  <a:ext uri="{0D108BD9-81ED-4DB2-BD59-A6C34878D82A}">
                    <a16:rowId xmlns:a16="http://schemas.microsoft.com/office/drawing/2014/main" val="430788879"/>
                  </a:ext>
                </a:extLst>
              </a:tr>
              <a:tr h="430273">
                <a:tc>
                  <a:txBody>
                    <a:bodyPr/>
                    <a:lstStyle/>
                    <a:p>
                      <a:r>
                        <a:rPr lang="en-GB" sz="2000" b="1" dirty="0"/>
                        <a:t>Lesotho</a:t>
                      </a:r>
                      <a:endParaRPr lang="en-BE" sz="2000" b="1" dirty="0"/>
                    </a:p>
                  </a:txBody>
                  <a:tcPr/>
                </a:tc>
                <a:tc>
                  <a:txBody>
                    <a:bodyPr/>
                    <a:lstStyle/>
                    <a:p>
                      <a:r>
                        <a:rPr lang="en-GB" dirty="0"/>
                        <a:t>Re-engagement with MoE and light online support</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5,000 by 2023</a:t>
                      </a:r>
                      <a:endParaRPr lang="en-BE" dirty="0"/>
                    </a:p>
                  </a:txBody>
                  <a:tcPr/>
                </a:tc>
                <a:extLst>
                  <a:ext uri="{0D108BD9-81ED-4DB2-BD59-A6C34878D82A}">
                    <a16:rowId xmlns:a16="http://schemas.microsoft.com/office/drawing/2014/main" val="2204324875"/>
                  </a:ext>
                </a:extLst>
              </a:tr>
              <a:tr h="430273">
                <a:tc>
                  <a:txBody>
                    <a:bodyPr/>
                    <a:lstStyle/>
                    <a:p>
                      <a:r>
                        <a:rPr lang="en-GB" sz="2000" b="1" dirty="0"/>
                        <a:t>Namibia</a:t>
                      </a:r>
                      <a:endParaRPr lang="en-BE" sz="2000" b="1" dirty="0"/>
                    </a:p>
                  </a:txBody>
                  <a:tcPr/>
                </a:tc>
                <a:tc>
                  <a:txBody>
                    <a:bodyPr/>
                    <a:lstStyle/>
                    <a:p>
                      <a:r>
                        <a:rPr lang="en-GB" dirty="0"/>
                        <a:t>Re-engagement with MoE and light online support</a:t>
                      </a:r>
                      <a:endParaRPr lang="en-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5,000 by 2023</a:t>
                      </a:r>
                      <a:endParaRPr lang="en-BE" dirty="0"/>
                    </a:p>
                  </a:txBody>
                  <a:tcPr/>
                </a:tc>
                <a:extLst>
                  <a:ext uri="{0D108BD9-81ED-4DB2-BD59-A6C34878D82A}">
                    <a16:rowId xmlns:a16="http://schemas.microsoft.com/office/drawing/2014/main" val="1342404750"/>
                  </a:ext>
                </a:extLst>
              </a:tr>
              <a:tr h="695056">
                <a:tc>
                  <a:txBody>
                    <a:bodyPr/>
                    <a:lstStyle/>
                    <a:p>
                      <a:r>
                        <a:rPr lang="en-GB" sz="2000" b="1" dirty="0"/>
                        <a:t>Zimbabwe</a:t>
                      </a:r>
                      <a:endParaRPr lang="en-BE" sz="2000" b="1" dirty="0"/>
                    </a:p>
                  </a:txBody>
                  <a:tcPr/>
                </a:tc>
                <a:tc>
                  <a:txBody>
                    <a:bodyPr/>
                    <a:lstStyle/>
                    <a:p>
                      <a:r>
                        <a:rPr lang="en-GB" dirty="0"/>
                        <a:t>Online training of teachers &amp; embedding  M+E</a:t>
                      </a:r>
                      <a:endParaRPr lang="en-BE" dirty="0"/>
                    </a:p>
                  </a:txBody>
                  <a:tcPr/>
                </a:tc>
                <a:tc>
                  <a:txBody>
                    <a:bodyPr/>
                    <a:lstStyle/>
                    <a:p>
                      <a:r>
                        <a:rPr lang="en-GB" dirty="0"/>
                        <a:t>50,000 by 2024</a:t>
                      </a:r>
                      <a:endParaRPr lang="en-BE" dirty="0"/>
                    </a:p>
                  </a:txBody>
                  <a:tcPr/>
                </a:tc>
                <a:extLst>
                  <a:ext uri="{0D108BD9-81ED-4DB2-BD59-A6C34878D82A}">
                    <a16:rowId xmlns:a16="http://schemas.microsoft.com/office/drawing/2014/main" val="2233343974"/>
                  </a:ext>
                </a:extLst>
              </a:tr>
              <a:tr h="992938">
                <a:tc>
                  <a:txBody>
                    <a:bodyPr/>
                    <a:lstStyle/>
                    <a:p>
                      <a:r>
                        <a:rPr lang="en-GB" sz="2000" b="1" dirty="0"/>
                        <a:t>Rwanda</a:t>
                      </a:r>
                      <a:endParaRPr lang="en-BE" sz="2000" b="1" dirty="0"/>
                    </a:p>
                  </a:txBody>
                  <a:tcPr/>
                </a:tc>
                <a:tc>
                  <a:txBody>
                    <a:bodyPr/>
                    <a:lstStyle/>
                    <a:p>
                      <a:r>
                        <a:rPr lang="en-GB" dirty="0"/>
                        <a:t>Curriculum-aligned P1-P3 English language resources from national Building Learning Foundations programme on chatbot</a:t>
                      </a:r>
                      <a:endParaRPr lang="en-BE" dirty="0"/>
                    </a:p>
                  </a:txBody>
                  <a:tcPr/>
                </a:tc>
                <a:tc>
                  <a:txBody>
                    <a:bodyPr/>
                    <a:lstStyle/>
                    <a:p>
                      <a:r>
                        <a:rPr lang="en-GB" dirty="0"/>
                        <a:t>Year 1: 3000  P1-P3 teachers across Rwanda (10% of all P1-P3 teachers)</a:t>
                      </a:r>
                      <a:endParaRPr lang="en-BE" dirty="0"/>
                    </a:p>
                  </a:txBody>
                  <a:tcPr/>
                </a:tc>
                <a:extLst>
                  <a:ext uri="{0D108BD9-81ED-4DB2-BD59-A6C34878D82A}">
                    <a16:rowId xmlns:a16="http://schemas.microsoft.com/office/drawing/2014/main" val="3081504697"/>
                  </a:ext>
                </a:extLst>
              </a:tr>
              <a:tr h="1093752">
                <a:tc>
                  <a:txBody>
                    <a:bodyPr/>
                    <a:lstStyle/>
                    <a:p>
                      <a:r>
                        <a:rPr lang="en-GB" sz="2000" b="1" dirty="0"/>
                        <a:t>Senegal</a:t>
                      </a:r>
                      <a:endParaRPr lang="en-BE" sz="2000" b="1" dirty="0"/>
                    </a:p>
                  </a:txBody>
                  <a:tcPr/>
                </a:tc>
                <a:tc>
                  <a:txBody>
                    <a:bodyPr/>
                    <a:lstStyle/>
                    <a:p>
                      <a:r>
                        <a:rPr lang="en-GB" sz="1800" kern="1200" dirty="0">
                          <a:solidFill>
                            <a:schemeClr val="dk1"/>
                          </a:solidFill>
                          <a:effectLst/>
                          <a:latin typeface="+mn-lt"/>
                          <a:ea typeface="+mn-ea"/>
                          <a:cs typeface="+mn-cs"/>
                        </a:rPr>
                        <a:t>Curriculum-specific resources for secondary teachers  (all skills) - focus on speaking accessed on the chatbot.</a:t>
                      </a:r>
                      <a:endParaRPr lang="en-BE" sz="1800" kern="1200" dirty="0">
                        <a:solidFill>
                          <a:schemeClr val="dk1"/>
                        </a:solidFill>
                        <a:effectLst/>
                        <a:latin typeface="+mn-lt"/>
                        <a:ea typeface="+mn-ea"/>
                        <a:cs typeface="+mn-cs"/>
                      </a:endParaRPr>
                    </a:p>
                  </a:txBody>
                  <a:tcPr/>
                </a:tc>
                <a:tc>
                  <a:txBody>
                    <a:bodyPr/>
                    <a:lstStyle/>
                    <a:p>
                      <a:r>
                        <a:rPr lang="en-GB" dirty="0"/>
                        <a:t>1000 secondary teachers per year from a total number of 6,800 </a:t>
                      </a:r>
                      <a:endParaRPr lang="en-BE" dirty="0"/>
                    </a:p>
                  </a:txBody>
                  <a:tcPr/>
                </a:tc>
                <a:extLst>
                  <a:ext uri="{0D108BD9-81ED-4DB2-BD59-A6C34878D82A}">
                    <a16:rowId xmlns:a16="http://schemas.microsoft.com/office/drawing/2014/main" val="3012584296"/>
                  </a:ext>
                </a:extLst>
              </a:tr>
            </a:tbl>
          </a:graphicData>
        </a:graphic>
      </p:graphicFrame>
    </p:spTree>
    <p:extLst>
      <p:ext uri="{BB962C8B-B14F-4D97-AF65-F5344CB8AC3E}">
        <p14:creationId xmlns:p14="http://schemas.microsoft.com/office/powerpoint/2010/main" val="404076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LEAP scale-up strategies</a:t>
            </a:r>
            <a:endParaRPr lang="en-ZA" dirty="0"/>
          </a:p>
        </p:txBody>
      </p:sp>
      <p:sp>
        <p:nvSpPr>
          <p:cNvPr id="3" name="Content Placeholder 2"/>
          <p:cNvSpPr>
            <a:spLocks noGrp="1"/>
          </p:cNvSpPr>
          <p:nvPr>
            <p:ph idx="1"/>
          </p:nvPr>
        </p:nvSpPr>
        <p:spPr/>
        <p:txBody>
          <a:bodyPr/>
          <a:lstStyle/>
          <a:p>
            <a:pPr lvl="3">
              <a:lnSpc>
                <a:spcPct val="107000"/>
              </a:lnSpc>
              <a:tabLst>
                <a:tab pos="457200" algn="l"/>
              </a:tabLst>
            </a:pPr>
            <a:endParaRPr lang="en-ZA" sz="2000" dirty="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2"/>
          </p:nvPr>
        </p:nvSpPr>
        <p:spPr/>
        <p:txBody>
          <a:bodyPr/>
          <a:lstStyle/>
          <a:p>
            <a:pPr algn="r"/>
            <a:fld id="{A36854FA-307F-854E-96D4-DE585DB24BD3}" type="slidenum">
              <a:rPr lang="en-GB" smtClean="0"/>
              <a:pPr algn="r"/>
              <a:t>24</a:t>
            </a:fld>
            <a:endParaRPr lang="en-GB" dirty="0"/>
          </a:p>
        </p:txBody>
      </p:sp>
      <p:sp>
        <p:nvSpPr>
          <p:cNvPr id="8" name="Rectangle 7"/>
          <p:cNvSpPr/>
          <p:nvPr/>
        </p:nvSpPr>
        <p:spPr>
          <a:xfrm>
            <a:off x="552893" y="982499"/>
            <a:ext cx="11153554" cy="5269007"/>
          </a:xfrm>
          <a:prstGeom prst="rect">
            <a:avLst/>
          </a:prstGeom>
        </p:spPr>
        <p:txBody>
          <a:bodyPr wrap="square">
            <a:spAutoFit/>
          </a:bodyPr>
          <a:lstStyle/>
          <a:p>
            <a:pPr>
              <a:lnSpc>
                <a:spcPct val="107000"/>
              </a:lnSpc>
              <a:spcAft>
                <a:spcPts val="600"/>
              </a:spcAft>
            </a:pPr>
            <a:r>
              <a:rPr lang="en-GB" sz="2000" b="1" dirty="0"/>
              <a:t>Expand teacher development and support by:</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Sharing teaching practices as part of CPD</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Utilising existing platforms for sharing teaching resources and learning activities  </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Forming online and offline PLCs</a:t>
            </a:r>
          </a:p>
          <a:p>
            <a:pPr>
              <a:lnSpc>
                <a:spcPct val="107000"/>
              </a:lnSpc>
              <a:spcAft>
                <a:spcPts val="600"/>
              </a:spcAft>
            </a:pPr>
            <a:r>
              <a:rPr lang="en-GB" sz="2000" b="1" dirty="0"/>
              <a:t>Increase access and visibility of LEAP by:</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Partnering with e.g. Telcos, MoEs for investment and zero-rated data access</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Increasing online and hybrid training options</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Conducting awareness-raising campaigns through mainstream and social media</a:t>
            </a:r>
          </a:p>
          <a:p>
            <a:pPr>
              <a:lnSpc>
                <a:spcPct val="107000"/>
              </a:lnSpc>
              <a:spcAft>
                <a:spcPts val="600"/>
              </a:spcAft>
            </a:pPr>
            <a:r>
              <a:rPr lang="en-GB" sz="2000" b="1" dirty="0"/>
              <a:t>Extend scope and relevance of materials by: </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Extending LEAP to other African countries</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Adapting and developing content for contextual relevance </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Extending to upper primary and secondary grades</a:t>
            </a:r>
          </a:p>
          <a:p>
            <a:pPr marL="180000" lvl="3" indent="-180000">
              <a:lnSpc>
                <a:spcPct val="107000"/>
              </a:lnSpc>
              <a:spcAft>
                <a:spcPts val="600"/>
              </a:spcAft>
              <a:buClr>
                <a:schemeClr val="bg2"/>
              </a:buClr>
              <a:buFont typeface="Arial" panose="020B0604020202020204" pitchFamily="34" charset="0"/>
              <a:buChar char="•"/>
              <a:tabLst>
                <a:tab pos="457200" algn="l"/>
              </a:tabLst>
            </a:pPr>
            <a:r>
              <a:rPr lang="en-GB" sz="2000" dirty="0">
                <a:ea typeface="Calibri" panose="020F0502020204030204" pitchFamily="34" charset="0"/>
                <a:cs typeface="Times New Roman" panose="02020603050405020304" pitchFamily="18" charset="0"/>
              </a:rPr>
              <a:t>Deepening MERL Collaboration with MoEs and research institutes</a:t>
            </a:r>
          </a:p>
        </p:txBody>
      </p:sp>
    </p:spTree>
    <p:extLst>
      <p:ext uri="{BB962C8B-B14F-4D97-AF65-F5344CB8AC3E}">
        <p14:creationId xmlns:p14="http://schemas.microsoft.com/office/powerpoint/2010/main" val="719963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p:nvPr/>
        </p:nvSpPr>
        <p:spPr>
          <a:xfrm>
            <a:off x="639243" y="1384374"/>
            <a:ext cx="5265000" cy="535491"/>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20000"/>
              </a:lnSpc>
              <a:spcBef>
                <a:spcPts val="0"/>
              </a:spcBef>
              <a:spcAft>
                <a:spcPts val="0"/>
              </a:spcAft>
              <a:buClr>
                <a:srgbClr val="08415C"/>
              </a:buClr>
              <a:buSzPts val="3600"/>
              <a:buFontTx/>
              <a:buNone/>
              <a:tabLst/>
              <a:defRPr/>
            </a:pPr>
            <a:r>
              <a:rPr kumimoji="0" lang="en-US" sz="2400" b="0" i="0" u="none" strike="noStrike" kern="1200" cap="none" spc="0" normalizeH="0" baseline="0" noProof="0" dirty="0">
                <a:ln>
                  <a:noFill/>
                </a:ln>
                <a:solidFill>
                  <a:srgbClr val="1A1A1A"/>
                </a:solidFill>
                <a:effectLst/>
                <a:uLnTx/>
                <a:uFillTx/>
                <a:latin typeface="Helvetica Neue"/>
                <a:ea typeface="Helvetica Neue"/>
                <a:cs typeface="Helvetica Neue"/>
                <a:sym typeface="Helvetica Neue"/>
              </a:rPr>
              <a:t>Send “Hi” to +27 60 078 93 09</a:t>
            </a:r>
            <a:endParaRPr kumimoji="0" sz="2400" b="0" i="0" u="none" strike="noStrike" kern="1200" cap="none" spc="0" normalizeH="0" baseline="0" noProof="0" dirty="0">
              <a:ln>
                <a:noFill/>
              </a:ln>
              <a:solidFill>
                <a:srgbClr val="1A1A1A"/>
              </a:solidFill>
              <a:effectLst/>
              <a:uLnTx/>
              <a:uFillTx/>
              <a:latin typeface="British Council Sans"/>
              <a:ea typeface="+mn-ea"/>
              <a:cs typeface="+mn-cs"/>
            </a:endParaRPr>
          </a:p>
        </p:txBody>
      </p:sp>
      <p:sp>
        <p:nvSpPr>
          <p:cNvPr id="181" name="Google Shape;181;p38">
            <a:hlinkClick r:id="rId3"/>
          </p:cNvPr>
          <p:cNvSpPr txBox="1"/>
          <p:nvPr/>
        </p:nvSpPr>
        <p:spPr>
          <a:xfrm>
            <a:off x="1438264" y="5642151"/>
            <a:ext cx="2635352" cy="361597"/>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FF"/>
              </a:buClr>
              <a:buSzPts val="3500"/>
              <a:buFontTx/>
              <a:buNone/>
              <a:tabLst/>
              <a:defRPr/>
            </a:pPr>
            <a:r>
              <a:rPr kumimoji="0" lang="en-US" sz="1750" b="0" i="0" u="sng" strike="noStrike" kern="1200" cap="none" spc="0" normalizeH="0" baseline="0" noProof="0" dirty="0">
                <a:ln>
                  <a:noFill/>
                </a:ln>
                <a:solidFill>
                  <a:srgbClr val="0000FF"/>
                </a:solidFill>
                <a:effectLst/>
                <a:uLnTx/>
                <a:uFillTx/>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View on YouTube</a:t>
            </a:r>
            <a:endParaRPr kumimoji="0" sz="900" b="0" i="0" u="none" strike="noStrike" kern="1200" cap="none" spc="0" normalizeH="0" baseline="0" noProof="0" dirty="0">
              <a:ln>
                <a:noFill/>
              </a:ln>
              <a:solidFill>
                <a:srgbClr val="000000"/>
              </a:solidFill>
              <a:effectLst/>
              <a:uLnTx/>
              <a:uFillTx/>
              <a:latin typeface="British Council Sans"/>
              <a:ea typeface="+mn-ea"/>
              <a:cs typeface="+mn-cs"/>
            </a:endParaRPr>
          </a:p>
        </p:txBody>
      </p:sp>
      <p:pic>
        <p:nvPicPr>
          <p:cNvPr id="182" name="Google Shape;182;p38" descr="Google Shape;253;p5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73138" y="5646561"/>
            <a:ext cx="357188" cy="357187"/>
          </a:xfrm>
          <a:prstGeom prst="rect">
            <a:avLst/>
          </a:prstGeom>
          <a:noFill/>
          <a:ln>
            <a:noFill/>
          </a:ln>
        </p:spPr>
      </p:pic>
      <p:pic>
        <p:nvPicPr>
          <p:cNvPr id="183" name="Google Shape;183;p38" descr="RPReplay_Final1594724673.M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81875" y="383228"/>
            <a:ext cx="2923175" cy="5648295"/>
          </a:xfrm>
          <a:prstGeom prst="rect">
            <a:avLst/>
          </a:prstGeom>
          <a:noFill/>
          <a:ln>
            <a:noFill/>
          </a:ln>
          <a:effectLst>
            <a:reflection stA="40000" endPos="40000" sy="-100000" algn="bl" rotWithShape="0"/>
          </a:effectLst>
        </p:spPr>
      </p:pic>
      <p:pic>
        <p:nvPicPr>
          <p:cNvPr id="184" name="Google Shape;184;p38" descr="Google Shape;360;p5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3064" y="98445"/>
            <a:ext cx="3429000" cy="6214431"/>
          </a:xfrm>
          <a:prstGeom prst="rect">
            <a:avLst/>
          </a:prstGeom>
          <a:noFill/>
          <a:ln>
            <a:noFill/>
          </a:ln>
        </p:spPr>
      </p:pic>
      <p:cxnSp>
        <p:nvCxnSpPr>
          <p:cNvPr id="186" name="Google Shape;186;p38"/>
          <p:cNvCxnSpPr/>
          <p:nvPr/>
        </p:nvCxnSpPr>
        <p:spPr>
          <a:xfrm>
            <a:off x="732485" y="1254510"/>
            <a:ext cx="3440173" cy="1"/>
          </a:xfrm>
          <a:prstGeom prst="straightConnector1">
            <a:avLst/>
          </a:prstGeom>
          <a:noFill/>
          <a:ln w="50800" cap="flat" cmpd="sng">
            <a:solidFill>
              <a:srgbClr val="08415C"/>
            </a:solidFill>
            <a:prstDash val="solid"/>
            <a:miter lim="400000"/>
            <a:headEnd type="none" w="sm" len="sm"/>
            <a:tailEnd type="none" w="sm" len="sm"/>
          </a:ln>
        </p:spPr>
      </p:cxnSp>
      <p:sp>
        <p:nvSpPr>
          <p:cNvPr id="187" name="Google Shape;187;p38"/>
          <p:cNvSpPr txBox="1"/>
          <p:nvPr/>
        </p:nvSpPr>
        <p:spPr>
          <a:xfrm>
            <a:off x="636777" y="2005021"/>
            <a:ext cx="5379150" cy="535491"/>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20000"/>
              </a:lnSpc>
              <a:spcBef>
                <a:spcPts val="0"/>
              </a:spcBef>
              <a:spcAft>
                <a:spcPts val="0"/>
              </a:spcAft>
              <a:buClr>
                <a:srgbClr val="08415C"/>
              </a:buClr>
              <a:buSzPts val="3600"/>
              <a:buFontTx/>
              <a:buNone/>
              <a:tabLst/>
              <a:defRPr/>
            </a:pPr>
            <a:r>
              <a:rPr kumimoji="0" lang="en-US" sz="2400" b="0" i="0" u="none" strike="noStrike" kern="1200" cap="none" spc="0" normalizeH="0" baseline="0" noProof="0" dirty="0">
                <a:ln>
                  <a:noFill/>
                </a:ln>
                <a:solidFill>
                  <a:srgbClr val="1A1A1A"/>
                </a:solidFill>
                <a:effectLst/>
                <a:uLnTx/>
                <a:uFillTx/>
                <a:latin typeface="Helvetica Neue"/>
                <a:ea typeface="Helvetica Neue"/>
                <a:cs typeface="Helvetica Neue"/>
                <a:sym typeface="Helvetica Neue"/>
              </a:rPr>
              <a:t>Scan the QR code and say  “Hi”</a:t>
            </a:r>
            <a:endParaRPr kumimoji="0" sz="2400" b="0" i="0" u="none" strike="noStrike" kern="1200" cap="none" spc="0" normalizeH="0" baseline="0" noProof="0" dirty="0">
              <a:ln>
                <a:noFill/>
              </a:ln>
              <a:solidFill>
                <a:srgbClr val="1A1A1A"/>
              </a:solidFill>
              <a:effectLst/>
              <a:uLnTx/>
              <a:uFillTx/>
              <a:latin typeface="British Council Sans"/>
              <a:ea typeface="+mn-ea"/>
              <a:cs typeface="+mn-cs"/>
            </a:endParaRPr>
          </a:p>
        </p:txBody>
      </p:sp>
      <p:pic>
        <p:nvPicPr>
          <p:cNvPr id="189" name="Google Shape;189;p38" descr="Imag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99631" y="2625668"/>
            <a:ext cx="3022682" cy="2960572"/>
          </a:xfrm>
          <a:prstGeom prst="rect">
            <a:avLst/>
          </a:prstGeom>
          <a:noFill/>
          <a:ln>
            <a:noFill/>
          </a:ln>
        </p:spPr>
      </p:pic>
      <p:sp>
        <p:nvSpPr>
          <p:cNvPr id="4" name="Title 3">
            <a:extLst>
              <a:ext uri="{FF2B5EF4-FFF2-40B4-BE49-F238E27FC236}">
                <a16:creationId xmlns:a16="http://schemas.microsoft.com/office/drawing/2014/main" id="{556A1F0A-1D46-46C4-9C41-9B4A2BBBAD77}"/>
              </a:ext>
            </a:extLst>
          </p:cNvPr>
          <p:cNvSpPr>
            <a:spLocks noGrp="1"/>
          </p:cNvSpPr>
          <p:nvPr>
            <p:ph type="title"/>
          </p:nvPr>
        </p:nvSpPr>
        <p:spPr/>
        <p:txBody>
          <a:bodyPr/>
          <a:lstStyle/>
          <a:p>
            <a:r>
              <a:rPr lang="en-GB" dirty="0"/>
              <a:t>Join LEAP on WhatsApp</a:t>
            </a:r>
          </a:p>
        </p:txBody>
      </p:sp>
    </p:spTree>
    <p:extLst>
      <p:ext uri="{BB962C8B-B14F-4D97-AF65-F5344CB8AC3E}">
        <p14:creationId xmlns:p14="http://schemas.microsoft.com/office/powerpoint/2010/main" val="105066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GB" dirty="0"/>
              <a:t>Questions </a:t>
            </a:r>
            <a:endParaRPr lang="en-US" dirty="0"/>
          </a:p>
        </p:txBody>
      </p:sp>
    </p:spTree>
    <p:extLst>
      <p:ext uri="{BB962C8B-B14F-4D97-AF65-F5344CB8AC3E}">
        <p14:creationId xmlns:p14="http://schemas.microsoft.com/office/powerpoint/2010/main" val="78865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a:xfrm>
            <a:off x="648000" y="1727999"/>
            <a:ext cx="6876000" cy="3371539"/>
          </a:xfrm>
        </p:spPr>
        <p:txBody>
          <a:bodyPr/>
          <a:lstStyle/>
          <a:p>
            <a:r>
              <a:rPr lang="en-GB" dirty="0"/>
              <a:t>Thank</a:t>
            </a:r>
            <a:r>
              <a:rPr lang="en-US" dirty="0"/>
              <a:t> you</a:t>
            </a:r>
            <a:br>
              <a:rPr lang="en-US" dirty="0"/>
            </a:br>
            <a:br>
              <a:rPr lang="en-US" dirty="0"/>
            </a:br>
            <a:br>
              <a:rPr lang="en-US" dirty="0"/>
            </a:br>
            <a:r>
              <a:rPr lang="en-US" sz="1600" dirty="0"/>
              <a:t>Contacts: </a:t>
            </a:r>
            <a:br>
              <a:rPr lang="en-US" sz="1600" dirty="0"/>
            </a:br>
            <a:r>
              <a:rPr lang="en-US" sz="1600" dirty="0">
                <a:hlinkClick r:id="rId2"/>
              </a:rPr>
              <a:t>caroline.grant@britishcouncil.org</a:t>
            </a:r>
            <a:br>
              <a:rPr lang="en-US" sz="1600" dirty="0"/>
            </a:br>
            <a:r>
              <a:rPr lang="en-US" sz="1600" dirty="0">
                <a:hlinkClick r:id="rId3"/>
              </a:rPr>
              <a:t>joanne.newton@britishcouncil.org.za</a:t>
            </a:r>
            <a:br>
              <a:rPr lang="en-US" sz="1600" dirty="0"/>
            </a:br>
            <a:r>
              <a:rPr lang="en-US" sz="1600" dirty="0"/>
              <a:t> </a:t>
            </a:r>
            <a:br>
              <a:rPr lang="en-US" sz="1600" dirty="0"/>
            </a:br>
            <a:br>
              <a:rPr lang="en-US" dirty="0"/>
            </a:br>
            <a:br>
              <a:rPr lang="en-US" dirty="0"/>
            </a:br>
            <a:br>
              <a:rPr lang="en-US" dirty="0"/>
            </a:br>
            <a:endParaRPr lang="en-US" dirty="0"/>
          </a:p>
        </p:txBody>
      </p:sp>
    </p:spTree>
    <p:extLst>
      <p:ext uri="{BB962C8B-B14F-4D97-AF65-F5344CB8AC3E}">
        <p14:creationId xmlns:p14="http://schemas.microsoft.com/office/powerpoint/2010/main" val="134878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effectLst/>
              </a:rPr>
              <a:t>Framing of LEAP within the South African Educational Context </a:t>
            </a:r>
            <a:endParaRPr lang="en-ZA" sz="3600" dirty="0"/>
          </a:p>
        </p:txBody>
      </p:sp>
      <p:sp>
        <p:nvSpPr>
          <p:cNvPr id="3" name="Subtitle 2"/>
          <p:cNvSpPr>
            <a:spLocks noGrp="1"/>
          </p:cNvSpPr>
          <p:nvPr>
            <p:ph type="body" sz="quarter" idx="13"/>
          </p:nvPr>
        </p:nvSpPr>
        <p:spPr/>
        <p:txBody>
          <a:bodyPr/>
          <a:lstStyle/>
          <a:p>
            <a:r>
              <a:rPr lang="en-GB" dirty="0"/>
              <a:t>Hon. Angie Motshekga, Minister of Basic Education, South Africa</a:t>
            </a:r>
            <a:endParaRPr lang="en-ZA" dirty="0"/>
          </a:p>
        </p:txBody>
      </p:sp>
    </p:spTree>
    <p:extLst>
      <p:ext uri="{BB962C8B-B14F-4D97-AF65-F5344CB8AC3E}">
        <p14:creationId xmlns:p14="http://schemas.microsoft.com/office/powerpoint/2010/main" val="223117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LEAP concept</a:t>
            </a:r>
            <a:endParaRPr lang="en-ZA" dirty="0"/>
          </a:p>
        </p:txBody>
      </p:sp>
      <p:sp>
        <p:nvSpPr>
          <p:cNvPr id="3" name="Subtitle 2"/>
          <p:cNvSpPr>
            <a:spLocks noGrp="1"/>
          </p:cNvSpPr>
          <p:nvPr>
            <p:ph type="body" sz="quarter" idx="13"/>
          </p:nvPr>
        </p:nvSpPr>
        <p:spPr/>
        <p:txBody>
          <a:bodyPr/>
          <a:lstStyle/>
          <a:p>
            <a:endParaRPr lang="en-GB" dirty="0"/>
          </a:p>
          <a:p>
            <a:r>
              <a:rPr lang="en-GB" dirty="0"/>
              <a:t>Caroline Grant, Director of English Programmes: Sub-Saharan Africa, British Council</a:t>
            </a:r>
            <a:endParaRPr lang="en-ZA" dirty="0"/>
          </a:p>
        </p:txBody>
      </p:sp>
    </p:spTree>
    <p:extLst>
      <p:ext uri="{BB962C8B-B14F-4D97-AF65-F5344CB8AC3E}">
        <p14:creationId xmlns:p14="http://schemas.microsoft.com/office/powerpoint/2010/main" val="241233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8F86F7-6ACA-490F-B43E-BF35404B43BE}"/>
              </a:ext>
            </a:extLst>
          </p:cNvPr>
          <p:cNvSpPr>
            <a:spLocks noGrp="1"/>
          </p:cNvSpPr>
          <p:nvPr>
            <p:ph type="title"/>
          </p:nvPr>
        </p:nvSpPr>
        <p:spPr/>
        <p:txBody>
          <a:bodyPr/>
          <a:lstStyle/>
          <a:p>
            <a:r>
              <a:rPr lang="en-GB" dirty="0"/>
              <a:t>What is the problem we are trying to solve?</a:t>
            </a:r>
          </a:p>
        </p:txBody>
      </p:sp>
      <p:sp>
        <p:nvSpPr>
          <p:cNvPr id="2" name="Slide Number Placeholder 1">
            <a:extLst>
              <a:ext uri="{FF2B5EF4-FFF2-40B4-BE49-F238E27FC236}">
                <a16:creationId xmlns:a16="http://schemas.microsoft.com/office/drawing/2014/main" id="{FB8A57EF-03DC-4851-9647-6FEAACCEF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pic>
        <p:nvPicPr>
          <p:cNvPr id="3" name="Picture 2">
            <a:extLst>
              <a:ext uri="{FF2B5EF4-FFF2-40B4-BE49-F238E27FC236}">
                <a16:creationId xmlns:a16="http://schemas.microsoft.com/office/drawing/2014/main" id="{E426D552-18A8-4451-863B-BC98344FBAC4}"/>
              </a:ext>
            </a:extLst>
          </p:cNvPr>
          <p:cNvPicPr>
            <a:picLocks noChangeAspect="1"/>
          </p:cNvPicPr>
          <p:nvPr/>
        </p:nvPicPr>
        <p:blipFill>
          <a:blip r:embed="rId3"/>
          <a:stretch>
            <a:fillRect/>
          </a:stretch>
        </p:blipFill>
        <p:spPr>
          <a:xfrm>
            <a:off x="838200" y="940954"/>
            <a:ext cx="10152737" cy="1366989"/>
          </a:xfrm>
          <a:prstGeom prst="rect">
            <a:avLst/>
          </a:prstGeom>
        </p:spPr>
      </p:pic>
      <p:graphicFrame>
        <p:nvGraphicFramePr>
          <p:cNvPr id="4" name="Table 8">
            <a:extLst>
              <a:ext uri="{FF2B5EF4-FFF2-40B4-BE49-F238E27FC236}">
                <a16:creationId xmlns:a16="http://schemas.microsoft.com/office/drawing/2014/main" id="{AC0E67A4-8E68-48AF-9097-B9127F174FDE}"/>
              </a:ext>
            </a:extLst>
          </p:cNvPr>
          <p:cNvGraphicFramePr>
            <a:graphicFrameLocks noGrp="1"/>
          </p:cNvGraphicFramePr>
          <p:nvPr>
            <p:extLst>
              <p:ext uri="{D42A27DB-BD31-4B8C-83A1-F6EECF244321}">
                <p14:modId xmlns:p14="http://schemas.microsoft.com/office/powerpoint/2010/main" val="2957484328"/>
              </p:ext>
            </p:extLst>
          </p:nvPr>
        </p:nvGraphicFramePr>
        <p:xfrm>
          <a:off x="898358" y="2343112"/>
          <a:ext cx="10189642" cy="4023360"/>
        </p:xfrm>
        <a:graphic>
          <a:graphicData uri="http://schemas.openxmlformats.org/drawingml/2006/table">
            <a:tbl>
              <a:tblPr firstRow="1" bandRow="1">
                <a:tableStyleId>{5940675A-B579-460E-94D1-54222C63F5DA}</a:tableStyleId>
              </a:tblPr>
              <a:tblGrid>
                <a:gridCol w="3457741">
                  <a:extLst>
                    <a:ext uri="{9D8B030D-6E8A-4147-A177-3AD203B41FA5}">
                      <a16:colId xmlns:a16="http://schemas.microsoft.com/office/drawing/2014/main" val="2341059343"/>
                    </a:ext>
                  </a:extLst>
                </a:gridCol>
                <a:gridCol w="3356512">
                  <a:extLst>
                    <a:ext uri="{9D8B030D-6E8A-4147-A177-3AD203B41FA5}">
                      <a16:colId xmlns:a16="http://schemas.microsoft.com/office/drawing/2014/main" val="569054152"/>
                    </a:ext>
                  </a:extLst>
                </a:gridCol>
                <a:gridCol w="3375389">
                  <a:extLst>
                    <a:ext uri="{9D8B030D-6E8A-4147-A177-3AD203B41FA5}">
                      <a16:colId xmlns:a16="http://schemas.microsoft.com/office/drawing/2014/main" val="3915187965"/>
                    </a:ext>
                  </a:extLst>
                </a:gridCol>
              </a:tblGrid>
              <a:tr h="1339497">
                <a:tc>
                  <a:txBody>
                    <a:bodyPr/>
                    <a:lstStyle/>
                    <a:p>
                      <a:r>
                        <a:rPr lang="en-GB" sz="1700" dirty="0"/>
                        <a:t>Few audio resources for foundational literacy in low resource contexts</a:t>
                      </a:r>
                    </a:p>
                    <a:p>
                      <a:endParaRPr lang="en-GB" sz="1700" dirty="0"/>
                    </a:p>
                    <a:p>
                      <a:r>
                        <a:rPr lang="en-GB" sz="1700" dirty="0"/>
                        <a:t>Little support for teachers teaching language and literacy at school, and parents and </a:t>
                      </a:r>
                      <a:r>
                        <a:rPr lang="en-GB" sz="1800" kern="1200" dirty="0">
                          <a:solidFill>
                            <a:schemeClr val="tx1"/>
                          </a:solidFill>
                          <a:effectLst/>
                          <a:latin typeface="+mn-lt"/>
                          <a:ea typeface="+mn-ea"/>
                          <a:cs typeface="+mn-cs"/>
                        </a:rPr>
                        <a:t> caregivers </a:t>
                      </a:r>
                      <a:r>
                        <a:rPr lang="en-GB" sz="1700" dirty="0"/>
                        <a:t>supporting children's learning at home</a:t>
                      </a:r>
                    </a:p>
                    <a:p>
                      <a:endParaRPr lang="en-GB" sz="1700" dirty="0"/>
                    </a:p>
                    <a:p>
                      <a:r>
                        <a:rPr lang="en-GB" sz="1700" dirty="0"/>
                        <a:t>School closures due to Covid-19 made the problems worse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700" dirty="0"/>
                        <a:t>Create curriculum-aligned audio lessons and add stories and songs for English and African languages</a:t>
                      </a:r>
                    </a:p>
                    <a:p>
                      <a:endParaRPr lang="en-GB" sz="1800" b="1" kern="1200" dirty="0">
                        <a:solidFill>
                          <a:srgbClr val="000000"/>
                        </a:solidFill>
                        <a:latin typeface="+mn-lt"/>
                        <a:ea typeface="Times New Roman" panose="02020603050405020304" pitchFamily="18" charset="0"/>
                        <a:cs typeface="Times New Roman" panose="02020603050405020304" pitchFamily="18" charset="0"/>
                      </a:endParaRPr>
                    </a:p>
                    <a:p>
                      <a:r>
                        <a:rPr lang="en-GB" sz="1700" dirty="0"/>
                        <a:t>Share the content via accessible technology including WhatsApp Chatbot and DBE TV </a:t>
                      </a:r>
                    </a:p>
                    <a:p>
                      <a:endParaRPr lang="en-GB" sz="1700" dirty="0"/>
                    </a:p>
                    <a:p>
                      <a:r>
                        <a:rPr lang="en-GB" sz="1700" dirty="0"/>
                        <a:t>Provide training to teachers to use the materials in class and encourage parents and </a:t>
                      </a:r>
                      <a:r>
                        <a:rPr lang="en-GB" sz="1800" kern="1200" dirty="0">
                          <a:solidFill>
                            <a:schemeClr val="tx1"/>
                          </a:solidFill>
                          <a:effectLst/>
                          <a:latin typeface="+mn-lt"/>
                          <a:ea typeface="+mn-ea"/>
                          <a:cs typeface="+mn-cs"/>
                        </a:rPr>
                        <a:t> caregivers</a:t>
                      </a:r>
                      <a:r>
                        <a:rPr lang="en-GB" sz="1700" dirty="0"/>
                        <a:t> to support learning at home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700" dirty="0"/>
                        <a:t>LEAP has reached over </a:t>
                      </a:r>
                      <a:r>
                        <a:rPr lang="en-GB" sz="2300" b="1" dirty="0">
                          <a:solidFill>
                            <a:schemeClr val="tx1"/>
                          </a:solidFill>
                        </a:rPr>
                        <a:t>47,000</a:t>
                      </a:r>
                      <a:r>
                        <a:rPr lang="en-GB" sz="1700" dirty="0">
                          <a:solidFill>
                            <a:schemeClr val="tx1"/>
                          </a:solidFill>
                        </a:rPr>
                        <a:t> </a:t>
                      </a:r>
                      <a:r>
                        <a:rPr lang="en-GB" sz="1700" dirty="0"/>
                        <a:t>teachers, parents and </a:t>
                      </a:r>
                      <a:r>
                        <a:rPr lang="en-GB" sz="1800" kern="1200" dirty="0">
                          <a:solidFill>
                            <a:schemeClr val="tx1"/>
                          </a:solidFill>
                          <a:effectLst/>
                          <a:latin typeface="+mn-lt"/>
                          <a:ea typeface="+mn-ea"/>
                          <a:cs typeface="+mn-cs"/>
                        </a:rPr>
                        <a:t>caregivers</a:t>
                      </a:r>
                      <a:r>
                        <a:rPr lang="en-GB" sz="1700" dirty="0"/>
                        <a:t> in five countries and we plan to reach a far greater number</a:t>
                      </a:r>
                    </a:p>
                    <a:p>
                      <a:endParaRPr lang="en-GB" sz="1700" dirty="0"/>
                    </a:p>
                    <a:p>
                      <a:r>
                        <a:rPr lang="en-GB" sz="1700" dirty="0"/>
                        <a:t>We plan to offer further wrap-around support for teachers, and more content, so we can reach more teachers and learners in Sub-Saharan Africa</a:t>
                      </a:r>
                    </a:p>
                    <a:p>
                      <a:endParaRPr lang="en-GB" sz="1700" dirty="0"/>
                    </a:p>
                    <a:p>
                      <a:endParaRPr lang="en-GB" sz="1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095355"/>
                  </a:ext>
                </a:extLst>
              </a:tr>
            </a:tbl>
          </a:graphicData>
        </a:graphic>
      </p:graphicFrame>
    </p:spTree>
    <p:extLst>
      <p:ext uri="{BB962C8B-B14F-4D97-AF65-F5344CB8AC3E}">
        <p14:creationId xmlns:p14="http://schemas.microsoft.com/office/powerpoint/2010/main" val="163858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5A16-0C9D-91DC-7E74-A8274C2D82B9}"/>
              </a:ext>
            </a:extLst>
          </p:cNvPr>
          <p:cNvSpPr>
            <a:spLocks noGrp="1"/>
          </p:cNvSpPr>
          <p:nvPr>
            <p:ph type="title"/>
          </p:nvPr>
        </p:nvSpPr>
        <p:spPr>
          <a:xfrm>
            <a:off x="648000" y="455873"/>
            <a:ext cx="10944000" cy="792000"/>
          </a:xfrm>
        </p:spPr>
        <p:txBody>
          <a:bodyPr/>
          <a:lstStyle/>
          <a:p>
            <a:r>
              <a:rPr lang="en-GB" dirty="0"/>
              <a:t>Theory of change</a:t>
            </a:r>
            <a:endParaRPr lang="en-BE" dirty="0"/>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9BD49F4D-BD1E-4A37-9B5A-C05D50C4401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984062" y="3896718"/>
            <a:ext cx="2339875" cy="2948558"/>
          </a:xfrm>
        </p:spPr>
      </p:pic>
      <p:sp>
        <p:nvSpPr>
          <p:cNvPr id="5" name="Slide Number Placeholder 4">
            <a:extLst>
              <a:ext uri="{FF2B5EF4-FFF2-40B4-BE49-F238E27FC236}">
                <a16:creationId xmlns:a16="http://schemas.microsoft.com/office/drawing/2014/main" id="{7C59EACE-1374-4B77-2C9F-971AEC7455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10" name="TextBox 9">
            <a:extLst>
              <a:ext uri="{FF2B5EF4-FFF2-40B4-BE49-F238E27FC236}">
                <a16:creationId xmlns:a16="http://schemas.microsoft.com/office/drawing/2014/main" id="{FF7A3134-19B6-851D-D474-A7A5E27CA219}"/>
              </a:ext>
            </a:extLst>
          </p:cNvPr>
          <p:cNvSpPr txBox="1"/>
          <p:nvPr/>
        </p:nvSpPr>
        <p:spPr>
          <a:xfrm>
            <a:off x="648000" y="1296000"/>
            <a:ext cx="7213917" cy="47302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buClrTx/>
              <a:buSzTx/>
              <a:buFontTx/>
              <a:buNone/>
              <a:tabLst/>
              <a:defRPr/>
            </a:pPr>
            <a:r>
              <a:rPr kumimoji="0" lang="en-GB" sz="2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If</a:t>
            </a:r>
            <a:r>
              <a:rPr kumimoji="0" lang="en-GB" sz="2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kumimoji="0" lang="en-GB" sz="1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a:t>
            </a:r>
            <a:r>
              <a:rPr kumimoji="0" lang="en-GB" sz="1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parents, caregivers and teachers (particularly those in </a:t>
            </a:r>
          </a:p>
          <a:p>
            <a:pPr marL="0" marR="0" lvl="0" indent="0" algn="l" defTabSz="914400" rtl="0" eaLnBrk="1" fontAlgn="auto" latinLnBrk="0" hangingPunct="1">
              <a:lnSpc>
                <a:spcPct val="107000"/>
              </a:lnSpc>
              <a:spcBef>
                <a:spcPts val="0"/>
              </a:spcBef>
              <a:buClrTx/>
              <a:buSzTx/>
              <a:buFontTx/>
              <a:buNone/>
              <a:tabLst/>
              <a:defRPr/>
            </a:pP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remote and disadvantaged areas) are equipped with quality </a:t>
            </a:r>
          </a:p>
          <a:p>
            <a:pPr marL="0" marR="0" lvl="0" indent="0" algn="l" defTabSz="914400" rtl="0" eaLnBrk="1" fontAlgn="auto" latinLnBrk="0" hangingPunct="1">
              <a:lnSpc>
                <a:spcPct val="107000"/>
              </a:lnSpc>
              <a:spcBef>
                <a:spcPts val="0"/>
              </a:spcBef>
              <a:buClrTx/>
              <a:buSzTx/>
              <a:buFontTx/>
              <a:buNone/>
              <a:tabLst/>
              <a:defRPr/>
            </a:pP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language learning and teaching resources </a:t>
            </a:r>
            <a:endParaRPr kumimoji="0" lang="en-BE"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600"/>
              </a:spcBef>
              <a:buClrTx/>
              <a:buSzTx/>
              <a:buFontTx/>
              <a:buNone/>
              <a:tabLst/>
              <a:defRPr/>
            </a:pPr>
            <a:r>
              <a:rPr kumimoji="0" lang="en-GB" sz="2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And</a:t>
            </a:r>
            <a:r>
              <a:rPr kumimoji="0" lang="en-GB" sz="2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lang="en-GB" b="1" dirty="0">
                <a:solidFill>
                  <a:srgbClr val="00B050"/>
                </a:solidFill>
                <a:ea typeface="Times New Roman" panose="02020603050405020304" pitchFamily="18" charset="0"/>
                <a:cs typeface="Times New Roman" panose="02020603050405020304" pitchFamily="18" charset="0"/>
              </a:rPr>
              <a:t>…</a:t>
            </a:r>
            <a:r>
              <a:rPr kumimoji="0" lang="en-GB" sz="16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the resources are provided through an accessible </a:t>
            </a:r>
          </a:p>
          <a:p>
            <a:pPr marL="0" marR="0" lvl="0" indent="0" algn="l" defTabSz="914400" rtl="0" eaLnBrk="1" fontAlgn="auto" latinLnBrk="0" hangingPunct="1">
              <a:lnSpc>
                <a:spcPct val="107000"/>
              </a:lnSpc>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digital mechanism (e.g. WhatsApp, Open TV)</a:t>
            </a:r>
            <a:endParaRPr kumimoji="0" lang="en-BE"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And</a:t>
            </a:r>
            <a:r>
              <a:rPr kumimoji="0" lang="en-GB" sz="2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lang="en-GB" b="1" dirty="0">
                <a:solidFill>
                  <a:srgbClr val="00B050"/>
                </a:solidFill>
                <a:ea typeface="Times New Roman" panose="02020603050405020304" pitchFamily="18" charset="0"/>
                <a:cs typeface="Times New Roman" panose="02020603050405020304" pitchFamily="18" charset="0"/>
              </a:rPr>
              <a:t>…</a:t>
            </a:r>
            <a:r>
              <a:rPr kumimoji="0" lang="en-GB"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fol</a:t>
            </a: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low-up support is provided</a:t>
            </a:r>
            <a:endParaRPr kumimoji="0" lang="en-BE"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Then</a:t>
            </a:r>
            <a:r>
              <a:rPr kumimoji="0" lang="en-GB" sz="2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lang="en-GB" b="1" dirty="0">
                <a:solidFill>
                  <a:srgbClr val="00B050"/>
                </a:solidFill>
                <a:ea typeface="Times New Roman" panose="02020603050405020304" pitchFamily="18" charset="0"/>
                <a:cs typeface="Times New Roman" panose="02020603050405020304" pitchFamily="18" charset="0"/>
              </a:rPr>
              <a:t>…</a:t>
            </a:r>
            <a:r>
              <a:rPr kumimoji="0" lang="en-GB"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lang="en-GB" sz="2000" dirty="0">
                <a:solidFill>
                  <a:srgbClr val="000000"/>
                </a:solidFill>
                <a:ea typeface="Times New Roman" panose="02020603050405020304" pitchFamily="18" charset="0"/>
                <a:cs typeface="Times New Roman" panose="02020603050405020304" pitchFamily="18" charset="0"/>
              </a:rPr>
              <a:t>learners </a:t>
            </a: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will have a greater chance of developing language and literacy skills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B050"/>
                </a:solidFill>
                <a:effectLst/>
                <a:uLnTx/>
                <a:uFillTx/>
                <a:ea typeface="Times New Roman" panose="02020603050405020304" pitchFamily="18" charset="0"/>
                <a:cs typeface="Times New Roman" panose="02020603050405020304" pitchFamily="18" charset="0"/>
              </a:rPr>
              <a:t>Because</a:t>
            </a:r>
            <a:r>
              <a:rPr kumimoji="0" lang="en-GB" sz="28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lang="en-GB" b="1" dirty="0">
                <a:solidFill>
                  <a:srgbClr val="00B050"/>
                </a:solidFill>
                <a:ea typeface="Times New Roman" panose="02020603050405020304" pitchFamily="18" charset="0"/>
                <a:cs typeface="Times New Roman" panose="02020603050405020304" pitchFamily="18" charset="0"/>
              </a:rPr>
              <a:t>…</a:t>
            </a:r>
            <a:r>
              <a:rPr kumimoji="0" lang="en-GB"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with high-quality resources delivered in an accessible, familiar format more learners will develop language and literacy skills</a:t>
            </a:r>
            <a:endParaRPr kumimoji="0" lang="en-BE"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580917" y="1207653"/>
            <a:ext cx="2743019" cy="211723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9980" y="3787962"/>
            <a:ext cx="1432684" cy="1121761"/>
          </a:xfrm>
          <a:prstGeom prst="rect">
            <a:avLst/>
          </a:prstGeom>
        </p:spPr>
      </p:pic>
    </p:spTree>
    <p:extLst>
      <p:ext uri="{BB962C8B-B14F-4D97-AF65-F5344CB8AC3E}">
        <p14:creationId xmlns:p14="http://schemas.microsoft.com/office/powerpoint/2010/main" val="394558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89F4-B753-096A-26A2-E5A37473EB7A}"/>
              </a:ext>
            </a:extLst>
          </p:cNvPr>
          <p:cNvSpPr>
            <a:spLocks noGrp="1"/>
          </p:cNvSpPr>
          <p:nvPr>
            <p:ph type="title"/>
          </p:nvPr>
        </p:nvSpPr>
        <p:spPr>
          <a:xfrm>
            <a:off x="651730" y="436154"/>
            <a:ext cx="11662868" cy="792000"/>
          </a:xfrm>
        </p:spPr>
        <p:txBody>
          <a:bodyPr anchor="t">
            <a:normAutofit fontScale="90000"/>
          </a:bodyPr>
          <a:lstStyle/>
          <a:p>
            <a:r>
              <a:rPr lang="en-GB" dirty="0">
                <a:latin typeface="British Council Sans Headline"/>
                <a:cs typeface="British Council Sans Headline"/>
              </a:rPr>
              <a:t>Approach: Embedding LEAP in national education systems is key</a:t>
            </a:r>
            <a:endParaRPr lang="en-BE" dirty="0">
              <a:latin typeface="British Council Sans Headline"/>
              <a:cs typeface="British Council Sans Headline"/>
            </a:endParaRPr>
          </a:p>
        </p:txBody>
      </p:sp>
      <p:sp>
        <p:nvSpPr>
          <p:cNvPr id="3" name="Content Placeholder 2">
            <a:extLst>
              <a:ext uri="{FF2B5EF4-FFF2-40B4-BE49-F238E27FC236}">
                <a16:creationId xmlns:a16="http://schemas.microsoft.com/office/drawing/2014/main" id="{EFBF54DA-54C9-3FB5-0065-A69E7B5084D0}"/>
              </a:ext>
            </a:extLst>
          </p:cNvPr>
          <p:cNvSpPr>
            <a:spLocks noGrp="1"/>
          </p:cNvSpPr>
          <p:nvPr>
            <p:ph sz="half" idx="2"/>
          </p:nvPr>
        </p:nvSpPr>
        <p:spPr>
          <a:xfrm>
            <a:off x="3589812" y="1195699"/>
            <a:ext cx="8505394" cy="4830146"/>
          </a:xfrm>
        </p:spPr>
        <p:txBody>
          <a:bodyPr vert="horz" lIns="0" tIns="0" rIns="0" bIns="0" rtlCol="0" anchor="t">
            <a:noAutofit/>
          </a:bodyPr>
          <a:lstStyle/>
          <a:p>
            <a:pPr marL="179705" lvl="3" indent="-179705">
              <a:spcBef>
                <a:spcPts val="600"/>
              </a:spcBef>
            </a:pPr>
            <a:r>
              <a:rPr lang="en-GB" sz="2000" b="1" dirty="0">
                <a:solidFill>
                  <a:schemeClr val="tx2"/>
                </a:solidFill>
              </a:rPr>
              <a:t>Content</a:t>
            </a:r>
            <a:r>
              <a:rPr lang="en-GB" sz="2000" dirty="0">
                <a:solidFill>
                  <a:schemeClr val="tx2"/>
                </a:solidFill>
              </a:rPr>
              <a:t> </a:t>
            </a:r>
            <a:r>
              <a:rPr lang="en-GB" sz="2000" b="1" dirty="0">
                <a:solidFill>
                  <a:schemeClr val="tx2"/>
                </a:solidFill>
              </a:rPr>
              <a:t>mapped</a:t>
            </a:r>
            <a:r>
              <a:rPr lang="en-GB" sz="2000" dirty="0">
                <a:solidFill>
                  <a:schemeClr val="tx2"/>
                </a:solidFill>
              </a:rPr>
              <a:t> to national curricula &amp; </a:t>
            </a:r>
            <a:r>
              <a:rPr lang="en-GB" sz="2000" b="1" dirty="0">
                <a:solidFill>
                  <a:schemeClr val="tx2"/>
                </a:solidFill>
              </a:rPr>
              <a:t>content developed </a:t>
            </a:r>
            <a:r>
              <a:rPr lang="en-GB" sz="2000" dirty="0">
                <a:solidFill>
                  <a:schemeClr val="tx2"/>
                </a:solidFill>
              </a:rPr>
              <a:t>with Ministries of Education  </a:t>
            </a:r>
          </a:p>
          <a:p>
            <a:pPr marL="179705" lvl="3" indent="-179705">
              <a:spcBef>
                <a:spcPts val="600"/>
              </a:spcBef>
            </a:pPr>
            <a:r>
              <a:rPr lang="en-GB" sz="2000" b="1" dirty="0">
                <a:solidFill>
                  <a:schemeClr val="tx2"/>
                </a:solidFill>
              </a:rPr>
              <a:t>Training of teachers embedded </a:t>
            </a:r>
            <a:r>
              <a:rPr lang="en-GB" sz="2000" dirty="0">
                <a:solidFill>
                  <a:schemeClr val="tx2"/>
                </a:solidFill>
              </a:rPr>
              <a:t>in national teacher training systems</a:t>
            </a:r>
          </a:p>
          <a:p>
            <a:pPr marL="179705" lvl="3" indent="-179705">
              <a:spcBef>
                <a:spcPts val="600"/>
              </a:spcBef>
            </a:pPr>
            <a:r>
              <a:rPr lang="en-GB" sz="2000" b="1" dirty="0">
                <a:solidFill>
                  <a:schemeClr val="tx2"/>
                </a:solidFill>
              </a:rPr>
              <a:t>M&amp;E embedded </a:t>
            </a:r>
            <a:r>
              <a:rPr lang="en-GB" sz="2000" dirty="0">
                <a:solidFill>
                  <a:schemeClr val="tx2"/>
                </a:solidFill>
              </a:rPr>
              <a:t>in national education systems </a:t>
            </a:r>
          </a:p>
          <a:p>
            <a:pPr marL="179705" lvl="3" indent="-179705">
              <a:spcBef>
                <a:spcPts val="600"/>
              </a:spcBef>
            </a:pPr>
            <a:r>
              <a:rPr lang="en-GB" sz="2000" b="1" dirty="0">
                <a:solidFill>
                  <a:schemeClr val="tx2"/>
                </a:solidFill>
              </a:rPr>
              <a:t>Learners can</a:t>
            </a:r>
            <a:r>
              <a:rPr lang="en-GB" sz="2000" dirty="0">
                <a:solidFill>
                  <a:schemeClr val="tx2"/>
                </a:solidFill>
              </a:rPr>
              <a:t> self-access relevant audio resources for foundational literacy</a:t>
            </a:r>
          </a:p>
          <a:p>
            <a:pPr marL="179705" lvl="3" indent="-179705">
              <a:spcBef>
                <a:spcPts val="600"/>
              </a:spcBef>
            </a:pPr>
            <a:r>
              <a:rPr lang="en-GB" sz="2000" b="1" dirty="0">
                <a:solidFill>
                  <a:schemeClr val="tx2"/>
                </a:solidFill>
              </a:rPr>
              <a:t>Parents/caregivers have resources </a:t>
            </a:r>
            <a:r>
              <a:rPr lang="en-GB" sz="2000" dirty="0">
                <a:solidFill>
                  <a:schemeClr val="tx2"/>
                </a:solidFill>
              </a:rPr>
              <a:t>to support children’s learning at home</a:t>
            </a:r>
          </a:p>
          <a:p>
            <a:pPr marL="179705" lvl="3" indent="-179705">
              <a:spcBef>
                <a:spcPts val="600"/>
              </a:spcBef>
            </a:pPr>
            <a:r>
              <a:rPr lang="en-GB" sz="2000" dirty="0">
                <a:solidFill>
                  <a:schemeClr val="tx2"/>
                </a:solidFill>
              </a:rPr>
              <a:t>Change in classroom practice using audio materials</a:t>
            </a:r>
            <a:endParaRPr lang="en-US" sz="2000" dirty="0">
              <a:solidFill>
                <a:schemeClr val="tx2"/>
              </a:solidFill>
            </a:endParaRPr>
          </a:p>
          <a:p>
            <a:pPr marL="179705" lvl="3" indent="-179705">
              <a:spcBef>
                <a:spcPts val="600"/>
              </a:spcBef>
            </a:pPr>
            <a:r>
              <a:rPr lang="en-GB" sz="2000" dirty="0">
                <a:solidFill>
                  <a:schemeClr val="tx2"/>
                </a:solidFill>
              </a:rPr>
              <a:t>Teachers have reliable means to play audio content in English classes</a:t>
            </a:r>
          </a:p>
          <a:p>
            <a:pPr marL="179705" lvl="3" indent="-179705">
              <a:spcBef>
                <a:spcPts val="600"/>
              </a:spcBef>
            </a:pPr>
            <a:r>
              <a:rPr lang="en-GB" sz="2000" dirty="0">
                <a:solidFill>
                  <a:schemeClr val="tx2"/>
                </a:solidFill>
              </a:rPr>
              <a:t>Teachers supported by EdTech to manage large &amp; multi-grade classes</a:t>
            </a:r>
          </a:p>
          <a:p>
            <a:pPr marL="0" lvl="3" indent="0">
              <a:buNone/>
            </a:pPr>
            <a:endParaRPr lang="en-GB" sz="2000" dirty="0"/>
          </a:p>
        </p:txBody>
      </p:sp>
      <p:sp>
        <p:nvSpPr>
          <p:cNvPr id="5" name="Slide Number Placeholder 4">
            <a:extLst>
              <a:ext uri="{FF2B5EF4-FFF2-40B4-BE49-F238E27FC236}">
                <a16:creationId xmlns:a16="http://schemas.microsoft.com/office/drawing/2014/main" id="{0FA7BE02-47D9-A599-9CB5-1FBEDA896D59}"/>
              </a:ext>
            </a:extLst>
          </p:cNvPr>
          <p:cNvSpPr>
            <a:spLocks noGrp="1"/>
          </p:cNvSpPr>
          <p:nvPr>
            <p:ph type="sldNum" sz="quarter" idx="12"/>
          </p:nvPr>
        </p:nvSpPr>
        <p:spPr>
          <a:xfrm>
            <a:off x="11088000" y="6192000"/>
            <a:ext cx="504000" cy="180000"/>
          </a:xfrm>
        </p:spPr>
        <p:txBody>
          <a:bodyPr anchor="b">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41211" y="1109094"/>
            <a:ext cx="2759120" cy="277547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47397">
            <a:off x="640846" y="2967844"/>
            <a:ext cx="1987865" cy="2747650"/>
          </a:xfrm>
          <a:prstGeom prst="rect">
            <a:avLst/>
          </a:prstGeom>
        </p:spPr>
      </p:pic>
    </p:spTree>
    <p:extLst>
      <p:ext uri="{BB962C8B-B14F-4D97-AF65-F5344CB8AC3E}">
        <p14:creationId xmlns:p14="http://schemas.microsoft.com/office/powerpoint/2010/main" val="316539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Key M&amp;E findings</a:t>
            </a:r>
            <a:endParaRPr lang="en-ZA" dirty="0"/>
          </a:p>
        </p:txBody>
      </p:sp>
      <p:sp>
        <p:nvSpPr>
          <p:cNvPr id="5" name="Content Placeholder 4"/>
          <p:cNvSpPr>
            <a:spLocks noGrp="1"/>
          </p:cNvSpPr>
          <p:nvPr>
            <p:ph idx="1"/>
          </p:nvPr>
        </p:nvSpPr>
        <p:spPr>
          <a:xfrm>
            <a:off x="262384" y="949569"/>
            <a:ext cx="6614447" cy="5762493"/>
          </a:xfrm>
        </p:spPr>
        <p:txBody>
          <a:bodyPr/>
          <a:lstStyle/>
          <a:p>
            <a:pPr>
              <a:lnSpc>
                <a:spcPct val="107000"/>
              </a:lnSpc>
              <a:spcAft>
                <a:spcPts val="0"/>
              </a:spcAft>
            </a:pPr>
            <a:r>
              <a:rPr lang="en-GB" sz="2400" dirty="0">
                <a:ea typeface="Calibri" panose="020F0502020204030204" pitchFamily="34" charset="0"/>
                <a:cs typeface="Times New Roman" panose="02020603050405020304" pitchFamily="18" charset="0"/>
              </a:rPr>
              <a:t>(2015)</a:t>
            </a:r>
            <a:endParaRPr lang="en-ZA" sz="2400" dirty="0">
              <a:ea typeface="Calibri" panose="020F0502020204030204" pitchFamily="34" charset="0"/>
              <a:cs typeface="Times New Roman" panose="02020603050405020304" pitchFamily="18" charset="0"/>
            </a:endParaRPr>
          </a:p>
          <a:p>
            <a:pPr marL="179705" lvl="3" indent="-179705">
              <a:spcBef>
                <a:spcPts val="600"/>
              </a:spcBef>
            </a:pPr>
            <a:r>
              <a:rPr lang="en-ZA" sz="2400" dirty="0">
                <a:solidFill>
                  <a:schemeClr val="tx2"/>
                </a:solidFill>
              </a:rPr>
              <a:t>Learners are eager to imitate pronunciation</a:t>
            </a:r>
          </a:p>
          <a:p>
            <a:pPr marL="179705" lvl="3" indent="-179705">
              <a:spcBef>
                <a:spcPts val="600"/>
              </a:spcBef>
            </a:pPr>
            <a:r>
              <a:rPr lang="en-ZA" sz="2400" dirty="0">
                <a:solidFill>
                  <a:schemeClr val="tx2"/>
                </a:solidFill>
              </a:rPr>
              <a:t>Learners show signs of improvement in listening and speaking skills</a:t>
            </a:r>
          </a:p>
          <a:p>
            <a:pPr marL="179705" lvl="3" indent="-179705">
              <a:spcBef>
                <a:spcPts val="600"/>
              </a:spcBef>
            </a:pPr>
            <a:r>
              <a:rPr lang="en-ZA" sz="2400" dirty="0">
                <a:solidFill>
                  <a:schemeClr val="tx2"/>
                </a:solidFill>
              </a:rPr>
              <a:t>Learners are responsive and ask questions about the audio resources</a:t>
            </a:r>
          </a:p>
          <a:p>
            <a:pPr marL="179705" lvl="3" indent="-179705">
              <a:spcBef>
                <a:spcPts val="600"/>
              </a:spcBef>
            </a:pPr>
            <a:r>
              <a:rPr lang="en-ZA" sz="2400" dirty="0">
                <a:solidFill>
                  <a:schemeClr val="tx2"/>
                </a:solidFill>
              </a:rPr>
              <a:t>Learners are lively and interactive during lessons</a:t>
            </a:r>
          </a:p>
          <a:p>
            <a:pPr marL="179705" lvl="3" indent="-179705">
              <a:spcBef>
                <a:spcPts val="600"/>
              </a:spcBef>
            </a:pPr>
            <a:r>
              <a:rPr lang="en-ZA" sz="2400" dirty="0">
                <a:solidFill>
                  <a:schemeClr val="tx2"/>
                </a:solidFill>
              </a:rPr>
              <a:t>LEAP helps teachers manage multi-grade classes</a:t>
            </a:r>
          </a:p>
          <a:p>
            <a:pPr marL="179705" lvl="3" indent="-179705">
              <a:spcBef>
                <a:spcPts val="600"/>
              </a:spcBef>
            </a:pPr>
            <a:r>
              <a:rPr lang="en-ZA" sz="2400" dirty="0">
                <a:solidFill>
                  <a:schemeClr val="tx2"/>
                </a:solidFill>
              </a:rPr>
              <a:t>Creates greater interaction, participation and creativity between teacher and learners</a:t>
            </a:r>
          </a:p>
          <a:p>
            <a:endParaRPr lang="en-ZA"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8</a:t>
            </a:fld>
            <a:endParaRPr lang="en-GB" noProof="0" dirty="0"/>
          </a:p>
        </p:txBody>
      </p:sp>
      <p:pic>
        <p:nvPicPr>
          <p:cNvPr id="6" name="Picture 5">
            <a:extLst>
              <a:ext uri="{FF2B5EF4-FFF2-40B4-BE49-F238E27FC236}">
                <a16:creationId xmlns:a16="http://schemas.microsoft.com/office/drawing/2014/main" id="{0FF1432A-4DA4-4112-A5E1-450F9ECE81DE}"/>
              </a:ext>
            </a:extLst>
          </p:cNvPr>
          <p:cNvPicPr>
            <a:picLocks noChangeAspect="1"/>
          </p:cNvPicPr>
          <p:nvPr/>
        </p:nvPicPr>
        <p:blipFill>
          <a:blip r:embed="rId3"/>
          <a:stretch>
            <a:fillRect/>
          </a:stretch>
        </p:blipFill>
        <p:spPr>
          <a:xfrm>
            <a:off x="7339960" y="44991"/>
            <a:ext cx="4730122" cy="6689917"/>
          </a:xfrm>
          <a:prstGeom prst="rect">
            <a:avLst/>
          </a:prstGeom>
        </p:spPr>
      </p:pic>
    </p:spTree>
    <p:extLst>
      <p:ext uri="{BB962C8B-B14F-4D97-AF65-F5344CB8AC3E}">
        <p14:creationId xmlns:p14="http://schemas.microsoft.com/office/powerpoint/2010/main" val="162968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Key M&amp;E findings (cont.)</a:t>
            </a:r>
            <a:endParaRPr lang="en-ZA" dirty="0"/>
          </a:p>
        </p:txBody>
      </p:sp>
      <p:sp>
        <p:nvSpPr>
          <p:cNvPr id="5" name="Content Placeholder 4"/>
          <p:cNvSpPr>
            <a:spLocks noGrp="1"/>
          </p:cNvSpPr>
          <p:nvPr>
            <p:ph idx="1"/>
          </p:nvPr>
        </p:nvSpPr>
        <p:spPr>
          <a:xfrm>
            <a:off x="648000" y="1433090"/>
            <a:ext cx="6192415" cy="4500000"/>
          </a:xfrm>
        </p:spPr>
        <p:txBody>
          <a:bodyPr/>
          <a:lstStyle/>
          <a:p>
            <a:pPr>
              <a:lnSpc>
                <a:spcPct val="107000"/>
              </a:lnSpc>
              <a:spcAft>
                <a:spcPts val="0"/>
              </a:spcAft>
            </a:pPr>
            <a:r>
              <a:rPr lang="en-GB" sz="2400" dirty="0">
                <a:ea typeface="Calibri" panose="020F0502020204030204" pitchFamily="34" charset="0"/>
                <a:cs typeface="Times New Roman" panose="02020603050405020304" pitchFamily="18" charset="0"/>
              </a:rPr>
              <a:t>(2019)</a:t>
            </a:r>
            <a:endParaRPr lang="en-ZA" sz="2400" dirty="0">
              <a:ea typeface="Calibri" panose="020F0502020204030204" pitchFamily="34" charset="0"/>
              <a:cs typeface="Times New Roman" panose="02020603050405020304" pitchFamily="18" charset="0"/>
            </a:endParaRPr>
          </a:p>
          <a:p>
            <a:pPr marL="179705" lvl="3" indent="-179705">
              <a:spcBef>
                <a:spcPts val="600"/>
              </a:spcBef>
            </a:pPr>
            <a:r>
              <a:rPr lang="en-GB" sz="2400" dirty="0">
                <a:solidFill>
                  <a:schemeClr val="tx2"/>
                </a:solidFill>
              </a:rPr>
              <a:t>LEAP is regarded as ‘one of the best programmes that is being implemented’ </a:t>
            </a:r>
            <a:endParaRPr lang="en-ZA" sz="2400" dirty="0">
              <a:solidFill>
                <a:schemeClr val="tx2"/>
              </a:solidFill>
            </a:endParaRPr>
          </a:p>
          <a:p>
            <a:pPr marL="179705" lvl="3" indent="-179705">
              <a:spcBef>
                <a:spcPts val="600"/>
              </a:spcBef>
            </a:pPr>
            <a:r>
              <a:rPr lang="en-GB" sz="2400" dirty="0">
                <a:solidFill>
                  <a:schemeClr val="tx2"/>
                </a:solidFill>
              </a:rPr>
              <a:t>LEAP resources were well-integrated with DBE workbooks</a:t>
            </a:r>
            <a:endParaRPr lang="en-ZA" sz="2400" dirty="0">
              <a:solidFill>
                <a:schemeClr val="tx2"/>
              </a:solidFill>
            </a:endParaRPr>
          </a:p>
          <a:p>
            <a:pPr marL="179705" lvl="3" indent="-179705">
              <a:spcBef>
                <a:spcPts val="600"/>
              </a:spcBef>
            </a:pPr>
            <a:r>
              <a:rPr lang="en-GB" sz="2400" dirty="0">
                <a:solidFill>
                  <a:schemeClr val="tx2"/>
                </a:solidFill>
              </a:rPr>
              <a:t>LEAP made a positive contribution to developing learners’ listening and speaking skills </a:t>
            </a:r>
            <a:endParaRPr lang="en-ZA" sz="2400" dirty="0">
              <a:solidFill>
                <a:schemeClr val="tx2"/>
              </a:solidFill>
            </a:endParaRPr>
          </a:p>
          <a:p>
            <a:endParaRPr lang="en-ZA"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9</a:t>
            </a:fld>
            <a:endParaRPr lang="en-GB" noProof="0" dirty="0"/>
          </a:p>
        </p:txBody>
      </p:sp>
      <p:pic>
        <p:nvPicPr>
          <p:cNvPr id="6" name="Picture 5">
            <a:extLst>
              <a:ext uri="{FF2B5EF4-FFF2-40B4-BE49-F238E27FC236}">
                <a16:creationId xmlns:a16="http://schemas.microsoft.com/office/drawing/2014/main" id="{7540D723-7F54-44CA-A7C9-9809A114E2E6}"/>
              </a:ext>
            </a:extLst>
          </p:cNvPr>
          <p:cNvPicPr>
            <a:picLocks noChangeAspect="1"/>
          </p:cNvPicPr>
          <p:nvPr/>
        </p:nvPicPr>
        <p:blipFill>
          <a:blip r:embed="rId2"/>
          <a:stretch>
            <a:fillRect/>
          </a:stretch>
        </p:blipFill>
        <p:spPr>
          <a:xfrm>
            <a:off x="7477521" y="281354"/>
            <a:ext cx="4554379" cy="6404972"/>
          </a:xfrm>
          <a:prstGeom prst="rect">
            <a:avLst/>
          </a:prstGeom>
        </p:spPr>
      </p:pic>
    </p:spTree>
    <p:extLst>
      <p:ext uri="{BB962C8B-B14F-4D97-AF65-F5344CB8AC3E}">
        <p14:creationId xmlns:p14="http://schemas.microsoft.com/office/powerpoint/2010/main" val="2459628984"/>
      </p:ext>
    </p:extLst>
  </p:cSld>
  <p:clrMapOvr>
    <a:masterClrMapping/>
  </p:clrMapOvr>
</p:sld>
</file>

<file path=ppt/theme/theme1.xml><?xml version="1.0" encoding="utf-8"?>
<a:theme xmlns:a="http://schemas.openxmlformats.org/drawingml/2006/main" name="Cover">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8C7E89D2-9F0B-3447-AF24-81DB9EEE70E5}"/>
    </a:ext>
  </a:extLst>
</a:theme>
</file>

<file path=ppt/theme/theme2.xml><?xml version="1.0" encoding="utf-8"?>
<a:theme xmlns:a="http://schemas.openxmlformats.org/drawingml/2006/main" name="Section - indigo">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40E3B8A4-9A80-804A-8F26-6710BFE5B583}"/>
    </a:ext>
  </a:extLst>
</a:theme>
</file>

<file path=ppt/theme/theme3.xml><?xml version="1.0" encoding="utf-8"?>
<a:theme xmlns:a="http://schemas.openxmlformats.org/drawingml/2006/main" name="Section - white">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C30B5599-644E-324C-818B-1E294FE3A681}"/>
    </a:ext>
  </a:extLst>
</a:theme>
</file>

<file path=ppt/theme/theme4.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27E4261B-9433-AF4C-97E9-84C3AD5E7046}"/>
    </a:ext>
  </a:extLst>
</a:theme>
</file>

<file path=ppt/theme/theme5.xml><?xml version="1.0" encoding="utf-8"?>
<a:theme xmlns:a="http://schemas.openxmlformats.org/drawingml/2006/main" name="British Council">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2ACB3E43-8918-E048-8ADF-AB3A4745A2AD}"/>
    </a:ext>
  </a:extLst>
</a:theme>
</file>

<file path=ppt/theme/theme6.xml><?xml version="1.0" encoding="utf-8"?>
<a:theme xmlns:a="http://schemas.openxmlformats.org/drawingml/2006/main" name="British Council blank">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BEDBD9FA-04C6-134E-B0A2-E896C29BCEEF}"/>
    </a:ext>
  </a:extLst>
</a:theme>
</file>

<file path=ppt/theme/theme7.xml><?xml version="1.0" encoding="utf-8"?>
<a:theme xmlns:a="http://schemas.openxmlformats.org/drawingml/2006/main" name="1_British Council">
  <a:themeElements>
    <a:clrScheme name="Global templates 2022 - green">
      <a:dk1>
        <a:srgbClr val="000000"/>
      </a:dk1>
      <a:lt1>
        <a:srgbClr val="FFFFFF"/>
      </a:lt1>
      <a:dk2>
        <a:srgbClr val="230859"/>
      </a:dk2>
      <a:lt2>
        <a:srgbClr val="C0DF88"/>
      </a:lt2>
      <a:accent1>
        <a:srgbClr val="5DEB4B"/>
      </a:accent1>
      <a:accent2>
        <a:srgbClr val="FF00C8"/>
      </a:accent2>
      <a:accent3>
        <a:srgbClr val="FF8200"/>
      </a:accent3>
      <a:accent4>
        <a:srgbClr val="B25EFF"/>
      </a:accent4>
      <a:accent5>
        <a:srgbClr val="00DCFF"/>
      </a:accent5>
      <a:accent6>
        <a:srgbClr val="EE0034"/>
      </a:accent6>
      <a:hlink>
        <a:srgbClr val="3444DD"/>
      </a:hlink>
      <a:folHlink>
        <a:srgbClr val="00953B"/>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lobal template 2022 - widescreen - green - 260122_UNCOMPRESSED" id="{A838A46E-D71D-124F-8365-DCE628AC4722}" vid="{2ACB3E43-8918-E048-8ADF-AB3A4745A2A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2AE3E56E56EF0741B9E8E4DC16298A49" ma:contentTypeVersion="30" ma:contentTypeDescription="" ma:contentTypeScope="" ma:versionID="4621c25fe0d70e7484db502fe2f63645">
  <xsd:schema xmlns:xsd="http://www.w3.org/2001/XMLSchema" xmlns:xs="http://www.w3.org/2001/XMLSchema" xmlns:p="http://schemas.microsoft.com/office/2006/metadata/properties" xmlns:ns1="http://schemas.microsoft.com/sharepoint/v3" xmlns:ns2="ca283e0b-db31-4043-a2ef-b80661bf084a" xmlns:ns3="http://schemas.microsoft.com/sharepoint.v3" xmlns:ns4="03490c9b-d0d7-4206-91ec-e987c11f04b0" xmlns:ns5="http://schemas.microsoft.com/sharepoint/v4" xmlns:ns6="3ff67c2d-f353-429b-8d4f-24a0233a721d" targetNamespace="http://schemas.microsoft.com/office/2006/metadata/properties" ma:root="true" ma:fieldsID="74d9ead71b4bb3f1f535349747e9b492" ns1:_="" ns2:_="" ns3:_="" ns4:_="" ns5:_="" ns6:_="">
    <xsd:import namespace="http://schemas.microsoft.com/sharepoint/v3"/>
    <xsd:import namespace="ca283e0b-db31-4043-a2ef-b80661bf084a"/>
    <xsd:import namespace="http://schemas.microsoft.com/sharepoint.v3"/>
    <xsd:import namespace="03490c9b-d0d7-4206-91ec-e987c11f04b0"/>
    <xsd:import namespace="http://schemas.microsoft.com/sharepoint/v4"/>
    <xsd:import namespace="3ff67c2d-f353-429b-8d4f-24a0233a721d"/>
    <xsd:element name="properties">
      <xsd:complexType>
        <xsd:sequence>
          <xsd:element name="documentManagement">
            <xsd:complexType>
              <xsd:all>
                <xsd:element ref="ns2:ContentLanguage"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2:WrittenBy" minOccurs="0"/>
                <xsd:element ref="ns3:CategoryDescription" minOccurs="0"/>
                <xsd:element ref="ns2:RecipientsEmail" minOccurs="0"/>
                <xsd:element ref="ns2:SenderEmail" minOccurs="0"/>
                <xsd:element ref="ns2:DateTransmittedEmail" minOccurs="0"/>
                <xsd:element ref="ns2:k8c968e8c72a4eda96b7e8fdbe192be2" minOccurs="0"/>
                <xsd:element ref="ns4:_dlc_DocId" minOccurs="0"/>
                <xsd:element ref="ns4:_dlc_DocIdUrl" minOccurs="0"/>
                <xsd:element ref="ns4:_dlc_DocIdPersistId" minOccurs="0"/>
                <xsd:element ref="ns5:IconOverlay" minOccurs="0"/>
                <xsd:element ref="ns1:_vti_ItemDeclaredRecord" minOccurs="0"/>
                <xsd:element ref="ns1:_vti_ItemHoldRecordStatus" minOccurs="0"/>
                <xsd:element ref="ns4:TaxKeywordTaxHTField" minOccurs="0"/>
                <xsd:element ref="ns4:SharedWithUsers" minOccurs="0"/>
                <xsd:element ref="ns4:SharedWithDetails" minOccurs="0"/>
                <xsd:element ref="ns6:MediaServiceMetadata" minOccurs="0"/>
                <xsd:element ref="ns6:MediaServiceFastMetadata"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4" nillable="true" ma:displayName="Declared Record" ma:hidden="true" ma:internalName="_vti_ItemDeclaredRecord" ma:readOnly="true">
      <xsd:simpleType>
        <xsd:restriction base="dms:DateTime"/>
      </xsd:simpleType>
    </xsd:element>
    <xsd:element name="_vti_ItemHoldRecordStatus" ma:index="3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ga975397408f43e4b84ec8e5a598e523" ma:index="8" nillable="true" ma:taxonomy="true" ma:internalName="ga975397408f43e4b84ec8e5a598e523" ma:taxonomyFieldName="OfficeDivision" ma:displayName="Office/Division *" ma:readOnly="false" ma:default="1033;#South Africa-3930|401bd441-6836-47bb-824e-a854af113ad0"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9"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0" nillable="true" ma:displayName="Taxonomy Catch All Column1" ma:hidden="true" ma:list="{20fa4f7c-a71d-4fc9-a9ee-d12681652764}" ma:internalName="TaxCatchAllLabel" ma:readOnly="true" ma:showField="CatchAllDataLabel" ma:web="03490c9b-d0d7-4206-91ec-e987c11f04b0">
      <xsd:complexType>
        <xsd:complexContent>
          <xsd:extension base="dms:MultiChoiceLookup">
            <xsd:sequence>
              <xsd:element name="Value" type="dms:Lookup" maxOccurs="unbounded" minOccurs="0" nillable="true"/>
            </xsd:sequence>
          </xsd:extension>
        </xsd:complexContent>
      </xsd:complexType>
    </xsd:element>
    <xsd:element name="TaxCatchAll" ma:index="14" nillable="true" ma:displayName="Taxonomy Catch All Column" ma:hidden="true" ma:list="{20fa4f7c-a71d-4fc9-a9ee-d12681652764}" ma:internalName="TaxCatchAll" ma:showField="CatchAllData" ma:web="03490c9b-d0d7-4206-91ec-e987c11f04b0">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15"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17"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18"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0"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element name="WrittenBy" ma:index="2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ipientsEmail" ma:index="26" nillable="true" ma:displayName="Recipients (email)" ma:hidden="true" ma:internalName="RecipientsEmail" ma:readOnly="false">
      <xsd:simpleType>
        <xsd:restriction base="dms:Text">
          <xsd:maxLength value="255"/>
        </xsd:restriction>
      </xsd:simpleType>
    </xsd:element>
    <xsd:element name="SenderEmail" ma:index="27" nillable="true" ma:displayName="Sender (email)" ma:hidden="true" ma:internalName="SenderEmail" ma:readOnly="false">
      <xsd:simpleType>
        <xsd:restriction base="dms:Text">
          <xsd:maxLength value="255"/>
        </xsd:restriction>
      </xsd:simpleType>
    </xsd:element>
    <xsd:element name="DateTransmittedEmail" ma:index="28" nillable="true" ma:displayName="Date transmitted (email)" ma:format="DateTime" ma:hidden="true" ma:internalName="DateTransmittedEmail" ma:readOnly="false">
      <xsd:simpleType>
        <xsd:restriction base="dms:DateTime"/>
      </xsd:simpleType>
    </xsd:element>
    <xsd:element name="k8c968e8c72a4eda96b7e8fdbe192be2" ma:index="29"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4"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490c9b-d0d7-4206-91ec-e987c11f04b0" elementFormDefault="qualified">
    <xsd:import namespace="http://schemas.microsoft.com/office/2006/documentManagement/types"/>
    <xsd:import namespace="http://schemas.microsoft.com/office/infopath/2007/PartnerControls"/>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TaxKeywordTaxHTField" ma:index="36"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f67c2d-f353-429b-8d4f-24a0233a721d"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3f51738-d318-4883-9d64-4f0bd0ccc55e" ContentTypeId="0x0101009BA85F8052A6DA4FA3E31FF9F74C6970" PreviousValue="false" LastSyncTimeStamp="2021-02-04T16:54:33.267Z"/>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South Africa-3930</TermName>
          <TermId xmlns="http://schemas.microsoft.com/office/infopath/2007/PartnerControls">401bd441-6836-47bb-824e-a854af113ad0</TermId>
        </TermInfo>
      </Terms>
    </ga975397408f43e4b84ec8e5a598e523>
    <j169e817e0ee4eb8974e6fc4a2762909 xmlns="ca283e0b-db31-4043-a2ef-b80661bf084a">
      <Terms xmlns="http://schemas.microsoft.com/office/infopath/2007/PartnerControls"/>
    </j169e817e0ee4eb8974e6fc4a2762909>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j048a4f9aaad4a8990a1d5e5f53cb451 xmlns="ca283e0b-db31-4043-a2ef-b80661bf084a">
      <Terms xmlns="http://schemas.microsoft.com/office/infopath/2007/PartnerControls"/>
    </j048a4f9aaad4a8990a1d5e5f53cb451>
    <h6a71f3e574e4344bc34f3fc9dd20054 xmlns="ca283e0b-db31-4043-a2ef-b80661bf084a">
      <Terms xmlns="http://schemas.microsoft.com/office/infopath/2007/PartnerControls"/>
    </h6a71f3e574e4344bc34f3fc9dd20054>
    <TaxKeywordTaxHTField xmlns="03490c9b-d0d7-4206-91ec-e987c11f04b0">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_dlc_DocId xmlns="03490c9b-d0d7-4206-91ec-e987c11f04b0">SVKTAKZ3YJAR-916723492-244</_dlc_DocId>
    <_dlc_DocIdUrl xmlns="03490c9b-d0d7-4206-91ec-e987c11f04b0">
      <Url>https://unicef.sharepoint.com/teams/ZAF-Education/_layouts/15/DocIdRedir.aspx?ID=SVKTAKZ3YJAR-916723492-244</Url>
      <Description>SVKTAKZ3YJAR-916723492-244</Description>
    </_dlc_DocIdUrl>
    <SharedWithUsers xmlns="03490c9b-d0d7-4206-91ec-e987c11f04b0">
      <UserInfo>
        <DisplayName>Hana Yoshimoto</DisplayName>
        <AccountId>337</AccountId>
        <AccountType/>
      </UserInfo>
    </SharedWithUsers>
  </documentManagement>
</p:properties>
</file>

<file path=customXml/itemProps1.xml><?xml version="1.0" encoding="utf-8"?>
<ds:datastoreItem xmlns:ds="http://schemas.openxmlformats.org/officeDocument/2006/customXml" ds:itemID="{FE35F1D1-11D2-4856-B529-DE4DEDD71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03490c9b-d0d7-4206-91ec-e987c11f04b0"/>
    <ds:schemaRef ds:uri="http://schemas.microsoft.com/sharepoint/v4"/>
    <ds:schemaRef ds:uri="3ff67c2d-f353-429b-8d4f-24a0233a7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97CFC-BBC5-4B72-9934-D6EE8932C209}">
  <ds:schemaRefs>
    <ds:schemaRef ds:uri="http://schemas.microsoft.com/office/2006/metadata/customXsn"/>
  </ds:schemaRefs>
</ds:datastoreItem>
</file>

<file path=customXml/itemProps3.xml><?xml version="1.0" encoding="utf-8"?>
<ds:datastoreItem xmlns:ds="http://schemas.openxmlformats.org/officeDocument/2006/customXml" ds:itemID="{D3D87E16-F52E-4D9A-8E56-0D0A30522A20}">
  <ds:schemaRefs>
    <ds:schemaRef ds:uri="Microsoft.SharePoint.Taxonomy.ContentTypeSync"/>
  </ds:schemaRefs>
</ds:datastoreItem>
</file>

<file path=customXml/itemProps4.xml><?xml version="1.0" encoding="utf-8"?>
<ds:datastoreItem xmlns:ds="http://schemas.openxmlformats.org/officeDocument/2006/customXml" ds:itemID="{125D6826-21EB-42EF-96D4-93EC50269F3F}">
  <ds:schemaRefs>
    <ds:schemaRef ds:uri="http://schemas.microsoft.com/sharepoint/v3/contenttype/forms"/>
  </ds:schemaRefs>
</ds:datastoreItem>
</file>

<file path=customXml/itemProps5.xml><?xml version="1.0" encoding="utf-8"?>
<ds:datastoreItem xmlns:ds="http://schemas.openxmlformats.org/officeDocument/2006/customXml" ds:itemID="{EA80F44C-3861-443B-A025-2F65CB944A07}">
  <ds:schemaRefs>
    <ds:schemaRef ds:uri="http://schemas.microsoft.com/sharepoint/events"/>
  </ds:schemaRefs>
</ds:datastoreItem>
</file>

<file path=customXml/itemProps6.xml><?xml version="1.0" encoding="utf-8"?>
<ds:datastoreItem xmlns:ds="http://schemas.openxmlformats.org/officeDocument/2006/customXml" ds:itemID="{688EC1A0-D06C-45D6-8C5C-B47A6E456F7F}">
  <ds:schemaRefs>
    <ds:schemaRef ds:uri="http://schemas.microsoft.com/sharepoint.v3"/>
    <ds:schemaRef ds:uri="3ff67c2d-f353-429b-8d4f-24a0233a721d"/>
    <ds:schemaRef ds:uri="http://purl.org/dc/dcmitype/"/>
    <ds:schemaRef ds:uri="ca283e0b-db31-4043-a2ef-b80661bf084a"/>
    <ds:schemaRef ds:uri="http://purl.org/dc/terms/"/>
    <ds:schemaRef ds:uri="http://schemas.microsoft.com/sharepoint/v4"/>
    <ds:schemaRef ds:uri="http://schemas.microsoft.com/office/2006/metadata/properties"/>
    <ds:schemaRef ds:uri="03490c9b-d0d7-4206-91ec-e987c11f04b0"/>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Instructions - green widescreen_2022</Template>
  <TotalTime>2350</TotalTime>
  <Words>1613</Words>
  <Application>Microsoft Office PowerPoint</Application>
  <PresentationFormat>Widescreen</PresentationFormat>
  <Paragraphs>210</Paragraphs>
  <Slides>27</Slides>
  <Notes>10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27</vt:i4>
      </vt:variant>
    </vt:vector>
  </HeadingPairs>
  <TitlesOfParts>
    <vt:vector size="42" baseType="lpstr">
      <vt:lpstr>British Council Sans Headline</vt:lpstr>
      <vt:lpstr>Calibri</vt:lpstr>
      <vt:lpstr>UniversLTPro-65Bold</vt:lpstr>
      <vt:lpstr>British Council Sans</vt:lpstr>
      <vt:lpstr>Helvetica Neue</vt:lpstr>
      <vt:lpstr>UniversLTPro-55Roman</vt:lpstr>
      <vt:lpstr>Verdana</vt:lpstr>
      <vt:lpstr>Arial</vt:lpstr>
      <vt:lpstr>Cover</vt:lpstr>
      <vt:lpstr>Section - indigo</vt:lpstr>
      <vt:lpstr>Section - white</vt:lpstr>
      <vt:lpstr>Muted</vt:lpstr>
      <vt:lpstr>British Council</vt:lpstr>
      <vt:lpstr>British Council blank</vt:lpstr>
      <vt:lpstr>1_British Council</vt:lpstr>
      <vt:lpstr>LEAP into Learning: Inclusive, quality language learning and teaching through digital innovation</vt:lpstr>
      <vt:lpstr>Session plan</vt:lpstr>
      <vt:lpstr>Framing of LEAP within the South African Educational Context </vt:lpstr>
      <vt:lpstr>LEAP concept</vt:lpstr>
      <vt:lpstr>What is the problem we are trying to solve?</vt:lpstr>
      <vt:lpstr>Theory of change</vt:lpstr>
      <vt:lpstr>Approach: Embedding LEAP in national education systems is key</vt:lpstr>
      <vt:lpstr>Impact: Key M&amp;E findings</vt:lpstr>
      <vt:lpstr>Impact: Key M&amp;E findings (cont.)</vt:lpstr>
      <vt:lpstr>Impact: Key M&amp;E findings (cont.)</vt:lpstr>
      <vt:lpstr>Video demonstration of LEAP and a young teacher’s experience of using LEAP</vt:lpstr>
      <vt:lpstr>Video of LEAP in Action: Demo of Chatbot and Interview with a Teacher, Siphokazi Mbanga</vt:lpstr>
      <vt:lpstr>Linking LEAP to Action Track 4: ‘Digital learning &amp; transformation’</vt:lpstr>
      <vt:lpstr>Covid 19 and inequalities</vt:lpstr>
      <vt:lpstr>Foundation and Intermediate Phases</vt:lpstr>
      <vt:lpstr>Reimagine Education – Digital Learning </vt:lpstr>
      <vt:lpstr>From Emergency to Recovering – RAPID(ly)</vt:lpstr>
      <vt:lpstr>1. Put the most marginalised learners at the centre </vt:lpstr>
      <vt:lpstr>2. Provide world-class digital content </vt:lpstr>
      <vt:lpstr>3. Ensure access – develop free, high-quality digital content &amp; platforms </vt:lpstr>
      <vt:lpstr>4. Facilitate pedagogical innovation and MERL</vt:lpstr>
      <vt:lpstr>Scaling LEAP in South Africa &amp; Sub-Saharan Africa</vt:lpstr>
      <vt:lpstr> Scaling LEAP in Sub-Saharan Africa</vt:lpstr>
      <vt:lpstr>LEAP scale-up strategies</vt:lpstr>
      <vt:lpstr>Join LEAP on WhatsApp</vt:lpstr>
      <vt:lpstr>Questions </vt:lpstr>
      <vt:lpstr>Thank you   Contacts:  caroline.grant@britishcouncil.org joanne.newton@britishcouncil.org.za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Newton, Joanne (South Africa)</dc:creator>
  <cp:keywords/>
  <dc:description/>
  <cp:lastModifiedBy>Worku, Nebiyou (Ethiopia)</cp:lastModifiedBy>
  <cp:revision>329</cp:revision>
  <cp:lastPrinted>2022-09-12T07:07:20Z</cp:lastPrinted>
  <dcterms:created xsi:type="dcterms:W3CDTF">2022-09-08T07:44:00Z</dcterms:created>
  <dcterms:modified xsi:type="dcterms:W3CDTF">2022-09-25T18:55:08Z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0x0101009BA85F8052A6DA4FA3E31FF9F74C6970002AE3E56E56EF0741B9E8E4DC16298A49</vt:lpwstr>
  </property>
  <property fmtid="{D5CDD505-2E9C-101B-9397-08002B2CF9AE}" pid="3" name="OfficeDivision">
    <vt:lpwstr>3;#South Africa-3930|401bd441-6836-47bb-824e-a854af113ad0</vt:lpwstr>
  </property>
  <property fmtid="{D5CDD505-2E9C-101B-9397-08002B2CF9AE}" pid="4" name="_dlc_DocIdItemGuid">
    <vt:lpwstr>d2e855fc-6036-447c-aa4d-ed337b063850</vt:lpwstr>
  </property>
  <property fmtid="{D5CDD505-2E9C-101B-9397-08002B2CF9AE}" pid="5" name="SystemDTAC">
    <vt:lpwstr/>
  </property>
  <property fmtid="{D5CDD505-2E9C-101B-9397-08002B2CF9AE}" pid="6" name="TaxKeyword">
    <vt:lpwstr/>
  </property>
  <property fmtid="{D5CDD505-2E9C-101B-9397-08002B2CF9AE}" pid="7" name="Topic">
    <vt:lpwstr/>
  </property>
  <property fmtid="{D5CDD505-2E9C-101B-9397-08002B2CF9AE}" pid="8" name="CriticalForLongTermRetention">
    <vt:lpwstr/>
  </property>
  <property fmtid="{D5CDD505-2E9C-101B-9397-08002B2CF9AE}" pid="9" name="DocumentType">
    <vt:lpwstr/>
  </property>
  <property fmtid="{D5CDD505-2E9C-101B-9397-08002B2CF9AE}" pid="10" name="GeographicScope">
    <vt:lpwstr/>
  </property>
</Properties>
</file>